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0" r:id="rId2"/>
    <p:sldId id="262" r:id="rId3"/>
    <p:sldId id="339" r:id="rId4"/>
    <p:sldId id="335" r:id="rId5"/>
    <p:sldId id="333" r:id="rId6"/>
    <p:sldId id="330" r:id="rId7"/>
    <p:sldId id="338" r:id="rId8"/>
    <p:sldId id="340" r:id="rId9"/>
    <p:sldId id="334" r:id="rId10"/>
    <p:sldId id="337" r:id="rId11"/>
    <p:sldId id="329" r:id="rId12"/>
    <p:sldId id="282" r:id="rId1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ciej Bukowski" initials="MB" lastIdx="3" clrIdx="0">
    <p:extLst>
      <p:ext uri="{19B8F6BF-5375-455C-9EA6-DF929625EA0E}">
        <p15:presenceInfo xmlns:p15="http://schemas.microsoft.com/office/powerpoint/2012/main" userId="bbf631fac01c3e1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Styl pośredn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Styl jasny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40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1CE754-168E-4843-9C8A-FEECC93C7B00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01A6608-4F77-42AC-9C6B-CD78F068AFCD}">
      <dgm:prSet phldrT="[Tekst]"/>
      <dgm:spPr/>
      <dgm:t>
        <a:bodyPr/>
        <a:lstStyle/>
        <a:p>
          <a:r>
            <a:rPr lang="pl-PL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rPr>
            <a:t>Elektroenergetyka</a:t>
          </a:r>
        </a:p>
      </dgm:t>
    </dgm:pt>
    <dgm:pt modelId="{5E035558-9753-4AC9-8524-53338136FCBC}" type="parTrans" cxnId="{889A6A3B-F247-4E7A-BDD4-CCC2374A8363}">
      <dgm:prSet/>
      <dgm:spPr/>
      <dgm:t>
        <a:bodyPr/>
        <a:lstStyle/>
        <a:p>
          <a:endParaRPr lang="pl-PL">
            <a:latin typeface="Lato" panose="020F0502020204030203" pitchFamily="34" charset="0"/>
            <a:ea typeface="Lato" panose="020F0502020204030203" pitchFamily="34" charset="0"/>
            <a:cs typeface="Lato" panose="020F0502020204030203" pitchFamily="34" charset="0"/>
          </a:endParaRPr>
        </a:p>
      </dgm:t>
    </dgm:pt>
    <dgm:pt modelId="{D27055D2-A18C-4252-BE7D-5FD884DF560C}" type="sibTrans" cxnId="{889A6A3B-F247-4E7A-BDD4-CCC2374A8363}">
      <dgm:prSet/>
      <dgm:spPr/>
      <dgm:t>
        <a:bodyPr/>
        <a:lstStyle/>
        <a:p>
          <a:endParaRPr lang="pl-PL">
            <a:latin typeface="Lato" panose="020F0502020204030203" pitchFamily="34" charset="0"/>
            <a:ea typeface="Lato" panose="020F0502020204030203" pitchFamily="34" charset="0"/>
            <a:cs typeface="Lato" panose="020F0502020204030203" pitchFamily="34" charset="0"/>
          </a:endParaRPr>
        </a:p>
      </dgm:t>
    </dgm:pt>
    <dgm:pt modelId="{67056707-CBB6-432D-A120-657D0DE1F82A}">
      <dgm:prSet phldrT="[Tekst]"/>
      <dgm:spPr/>
      <dgm:t>
        <a:bodyPr/>
        <a:lstStyle/>
        <a:p>
          <a:r>
            <a:rPr lang="pl-PL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rPr>
            <a:t>Dostępne finansowanie </a:t>
          </a:r>
          <a:r>
            <a:rPr lang="pl-PL" u="sng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rPr>
            <a:t>niskoemisyjnych </a:t>
          </a:r>
          <a:r>
            <a:rPr lang="pl-PL" u="none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rPr>
            <a:t>inwestycji</a:t>
          </a:r>
          <a:endParaRPr lang="pl-PL" dirty="0">
            <a:latin typeface="Lato" panose="020F0502020204030203" pitchFamily="34" charset="0"/>
            <a:ea typeface="Lato" panose="020F0502020204030203" pitchFamily="34" charset="0"/>
            <a:cs typeface="Lato" panose="020F0502020204030203" pitchFamily="34" charset="0"/>
          </a:endParaRPr>
        </a:p>
      </dgm:t>
    </dgm:pt>
    <dgm:pt modelId="{BF82C522-018F-4FF8-BE28-034A7CCD88B7}" type="parTrans" cxnId="{FDAA76D5-6023-484F-83D7-A8D5DF253927}">
      <dgm:prSet/>
      <dgm:spPr/>
      <dgm:t>
        <a:bodyPr/>
        <a:lstStyle/>
        <a:p>
          <a:endParaRPr lang="pl-PL">
            <a:latin typeface="Lato" panose="020F0502020204030203" pitchFamily="34" charset="0"/>
            <a:ea typeface="Lato" panose="020F0502020204030203" pitchFamily="34" charset="0"/>
            <a:cs typeface="Lato" panose="020F0502020204030203" pitchFamily="34" charset="0"/>
          </a:endParaRPr>
        </a:p>
      </dgm:t>
    </dgm:pt>
    <dgm:pt modelId="{77543B0B-CBED-4A00-9CD6-60A063A90EF7}" type="sibTrans" cxnId="{FDAA76D5-6023-484F-83D7-A8D5DF253927}">
      <dgm:prSet/>
      <dgm:spPr/>
      <dgm:t>
        <a:bodyPr/>
        <a:lstStyle/>
        <a:p>
          <a:endParaRPr lang="pl-PL">
            <a:latin typeface="Lato" panose="020F0502020204030203" pitchFamily="34" charset="0"/>
            <a:ea typeface="Lato" panose="020F0502020204030203" pitchFamily="34" charset="0"/>
            <a:cs typeface="Lato" panose="020F0502020204030203" pitchFamily="34" charset="0"/>
          </a:endParaRPr>
        </a:p>
      </dgm:t>
    </dgm:pt>
    <dgm:pt modelId="{F9E8D8C4-20E7-4F1F-8880-85D6ED078CD9}">
      <dgm:prSet phldrT="[Tekst]"/>
      <dgm:spPr/>
      <dgm:t>
        <a:bodyPr/>
        <a:lstStyle/>
        <a:p>
          <a:r>
            <a:rPr lang="pl-PL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rPr>
            <a:t>Termomodernizacja</a:t>
          </a:r>
        </a:p>
      </dgm:t>
    </dgm:pt>
    <dgm:pt modelId="{5E2560AE-F911-4AD0-B248-D407766ACBC7}" type="parTrans" cxnId="{2782F873-6DE8-47AB-81D2-83E26F1D3A87}">
      <dgm:prSet/>
      <dgm:spPr/>
      <dgm:t>
        <a:bodyPr/>
        <a:lstStyle/>
        <a:p>
          <a:endParaRPr lang="pl-PL">
            <a:latin typeface="Lato" panose="020F0502020204030203" pitchFamily="34" charset="0"/>
            <a:ea typeface="Lato" panose="020F0502020204030203" pitchFamily="34" charset="0"/>
            <a:cs typeface="Lato" panose="020F0502020204030203" pitchFamily="34" charset="0"/>
          </a:endParaRPr>
        </a:p>
      </dgm:t>
    </dgm:pt>
    <dgm:pt modelId="{BCCEA599-D924-4139-8D5F-031E314A69EF}" type="sibTrans" cxnId="{2782F873-6DE8-47AB-81D2-83E26F1D3A87}">
      <dgm:prSet/>
      <dgm:spPr/>
      <dgm:t>
        <a:bodyPr/>
        <a:lstStyle/>
        <a:p>
          <a:endParaRPr lang="pl-PL">
            <a:latin typeface="Lato" panose="020F0502020204030203" pitchFamily="34" charset="0"/>
            <a:ea typeface="Lato" panose="020F0502020204030203" pitchFamily="34" charset="0"/>
            <a:cs typeface="Lato" panose="020F0502020204030203" pitchFamily="34" charset="0"/>
          </a:endParaRPr>
        </a:p>
      </dgm:t>
    </dgm:pt>
    <dgm:pt modelId="{9915F656-3B29-4982-A0AE-9AA8BAB31546}">
      <dgm:prSet phldrT="[Tekst]"/>
      <dgm:spPr/>
      <dgm:t>
        <a:bodyPr/>
        <a:lstStyle/>
        <a:p>
          <a:r>
            <a:rPr lang="pl-PL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rPr>
            <a:t>Zawodności rynku: ograniczenia kredytowe, krótkowzroczność</a:t>
          </a:r>
        </a:p>
      </dgm:t>
    </dgm:pt>
    <dgm:pt modelId="{E297541C-F262-45A2-A597-541349270DC0}" type="parTrans" cxnId="{897344F2-8FE3-47E2-93F1-050A337EFDE8}">
      <dgm:prSet/>
      <dgm:spPr/>
      <dgm:t>
        <a:bodyPr/>
        <a:lstStyle/>
        <a:p>
          <a:endParaRPr lang="pl-PL">
            <a:latin typeface="Lato" panose="020F0502020204030203" pitchFamily="34" charset="0"/>
            <a:ea typeface="Lato" panose="020F0502020204030203" pitchFamily="34" charset="0"/>
            <a:cs typeface="Lato" panose="020F0502020204030203" pitchFamily="34" charset="0"/>
          </a:endParaRPr>
        </a:p>
      </dgm:t>
    </dgm:pt>
    <dgm:pt modelId="{8248D438-7298-4598-967F-69A89C6D61DB}" type="sibTrans" cxnId="{897344F2-8FE3-47E2-93F1-050A337EFDE8}">
      <dgm:prSet/>
      <dgm:spPr/>
      <dgm:t>
        <a:bodyPr/>
        <a:lstStyle/>
        <a:p>
          <a:endParaRPr lang="pl-PL">
            <a:latin typeface="Lato" panose="020F0502020204030203" pitchFamily="34" charset="0"/>
            <a:ea typeface="Lato" panose="020F0502020204030203" pitchFamily="34" charset="0"/>
            <a:cs typeface="Lato" panose="020F0502020204030203" pitchFamily="34" charset="0"/>
          </a:endParaRPr>
        </a:p>
      </dgm:t>
    </dgm:pt>
    <dgm:pt modelId="{199063CE-1C4B-4514-9742-3E25D711E346}">
      <dgm:prSet phldrT="[Tekst]"/>
      <dgm:spPr/>
      <dgm:t>
        <a:bodyPr/>
        <a:lstStyle/>
        <a:p>
          <a:r>
            <a:rPr lang="pl-PL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rPr>
            <a:t>Brak interwencji – wyższe rachunki za en. elektryczną</a:t>
          </a:r>
          <a:br>
            <a:rPr lang="pl-PL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rPr>
          </a:br>
          <a:r>
            <a:rPr lang="pl-PL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rPr>
            <a:t>(</a:t>
          </a:r>
          <a:r>
            <a:rPr lang="pl-PL" b="1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rPr>
            <a:t>3% </a:t>
          </a:r>
          <a:r>
            <a:rPr lang="pl-PL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rPr>
            <a:t>wydatków GD)</a:t>
          </a:r>
        </a:p>
      </dgm:t>
    </dgm:pt>
    <dgm:pt modelId="{4673DEB3-881C-4B77-B8C1-45EB2E2EA30E}" type="parTrans" cxnId="{869F0B97-635C-4385-B340-3FA180A0E80B}">
      <dgm:prSet/>
      <dgm:spPr/>
      <dgm:t>
        <a:bodyPr/>
        <a:lstStyle/>
        <a:p>
          <a:endParaRPr lang="pl-PL">
            <a:latin typeface="Lato" panose="020F0502020204030203" pitchFamily="34" charset="0"/>
            <a:ea typeface="Lato" panose="020F0502020204030203" pitchFamily="34" charset="0"/>
            <a:cs typeface="Lato" panose="020F0502020204030203" pitchFamily="34" charset="0"/>
          </a:endParaRPr>
        </a:p>
      </dgm:t>
    </dgm:pt>
    <dgm:pt modelId="{C3FC43F8-D4F2-4FE3-96DC-FECBF421962B}" type="sibTrans" cxnId="{869F0B97-635C-4385-B340-3FA180A0E80B}">
      <dgm:prSet/>
      <dgm:spPr/>
      <dgm:t>
        <a:bodyPr/>
        <a:lstStyle/>
        <a:p>
          <a:endParaRPr lang="pl-PL">
            <a:latin typeface="Lato" panose="020F0502020204030203" pitchFamily="34" charset="0"/>
            <a:ea typeface="Lato" panose="020F0502020204030203" pitchFamily="34" charset="0"/>
            <a:cs typeface="Lato" panose="020F0502020204030203" pitchFamily="34" charset="0"/>
          </a:endParaRPr>
        </a:p>
      </dgm:t>
    </dgm:pt>
    <dgm:pt modelId="{DF7014EB-8E8D-472F-BFE3-D848C8B5456C}">
      <dgm:prSet phldrT="[Tekst]"/>
      <dgm:spPr/>
      <dgm:t>
        <a:bodyPr/>
        <a:lstStyle/>
        <a:p>
          <a:r>
            <a:rPr lang="pl-PL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rPr>
            <a:t>Brak interwencji – wyższe rachunki za ogrzewanie </a:t>
          </a:r>
          <a:br>
            <a:rPr lang="pl-PL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rPr>
          </a:br>
          <a:r>
            <a:rPr lang="pl-PL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rPr>
            <a:t>(</a:t>
          </a:r>
          <a:r>
            <a:rPr lang="pl-PL" b="1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rPr>
            <a:t>6% </a:t>
          </a:r>
          <a:r>
            <a:rPr lang="pl-PL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rPr>
            <a:t>wydatków GD)</a:t>
          </a:r>
          <a:br>
            <a:rPr lang="pl-PL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rPr>
          </a:br>
          <a:r>
            <a:rPr lang="pl-PL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rPr>
            <a:t>i </a:t>
          </a:r>
          <a:r>
            <a:rPr lang="pl-PL" b="1" u="sng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rPr>
            <a:t>brak redukcji emisji</a:t>
          </a:r>
        </a:p>
      </dgm:t>
    </dgm:pt>
    <dgm:pt modelId="{454301BC-BA2F-4F53-801B-FB6A50287FD0}" type="parTrans" cxnId="{12B6C9F8-5996-489C-9DA6-9394AAC0C1A8}">
      <dgm:prSet/>
      <dgm:spPr/>
      <dgm:t>
        <a:bodyPr/>
        <a:lstStyle/>
        <a:p>
          <a:endParaRPr lang="pl-PL">
            <a:latin typeface="Lato" panose="020F0502020204030203" pitchFamily="34" charset="0"/>
            <a:ea typeface="Lato" panose="020F0502020204030203" pitchFamily="34" charset="0"/>
            <a:cs typeface="Lato" panose="020F0502020204030203" pitchFamily="34" charset="0"/>
          </a:endParaRPr>
        </a:p>
      </dgm:t>
    </dgm:pt>
    <dgm:pt modelId="{E9C1EF7E-A093-4ECC-A931-45D916D777E8}" type="sibTrans" cxnId="{12B6C9F8-5996-489C-9DA6-9394AAC0C1A8}">
      <dgm:prSet/>
      <dgm:spPr/>
      <dgm:t>
        <a:bodyPr/>
        <a:lstStyle/>
        <a:p>
          <a:endParaRPr lang="pl-PL">
            <a:latin typeface="Lato" panose="020F0502020204030203" pitchFamily="34" charset="0"/>
            <a:ea typeface="Lato" panose="020F0502020204030203" pitchFamily="34" charset="0"/>
            <a:cs typeface="Lato" panose="020F0502020204030203" pitchFamily="34" charset="0"/>
          </a:endParaRPr>
        </a:p>
      </dgm:t>
    </dgm:pt>
    <dgm:pt modelId="{32568465-2AE7-4BC0-9108-DBA00A4817B1}" type="pres">
      <dgm:prSet presAssocID="{CF1CE754-168E-4843-9C8A-FEECC93C7B0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38B6AA2E-CE5A-4EB6-A5FE-D191433EA40C}" type="pres">
      <dgm:prSet presAssocID="{301A6608-4F77-42AC-9C6B-CD78F068AFCD}" presName="root" presStyleCnt="0"/>
      <dgm:spPr/>
    </dgm:pt>
    <dgm:pt modelId="{351D2B41-320A-4B49-A6FC-DC9A9E83DF60}" type="pres">
      <dgm:prSet presAssocID="{301A6608-4F77-42AC-9C6B-CD78F068AFCD}" presName="rootComposite" presStyleCnt="0"/>
      <dgm:spPr/>
    </dgm:pt>
    <dgm:pt modelId="{5F8A86C1-DAA4-408E-8457-AA271CE1060D}" type="pres">
      <dgm:prSet presAssocID="{301A6608-4F77-42AC-9C6B-CD78F068AFCD}" presName="rootText" presStyleLbl="node1" presStyleIdx="0" presStyleCnt="2"/>
      <dgm:spPr/>
      <dgm:t>
        <a:bodyPr/>
        <a:lstStyle/>
        <a:p>
          <a:endParaRPr lang="pl-PL"/>
        </a:p>
      </dgm:t>
    </dgm:pt>
    <dgm:pt modelId="{02FBF9E4-B8F4-4445-9C46-5AC6E145B038}" type="pres">
      <dgm:prSet presAssocID="{301A6608-4F77-42AC-9C6B-CD78F068AFCD}" presName="rootConnector" presStyleLbl="node1" presStyleIdx="0" presStyleCnt="2"/>
      <dgm:spPr/>
      <dgm:t>
        <a:bodyPr/>
        <a:lstStyle/>
        <a:p>
          <a:endParaRPr lang="pl-PL"/>
        </a:p>
      </dgm:t>
    </dgm:pt>
    <dgm:pt modelId="{407CFC46-3DA6-4553-AA87-B2374E8B26C8}" type="pres">
      <dgm:prSet presAssocID="{301A6608-4F77-42AC-9C6B-CD78F068AFCD}" presName="childShape" presStyleCnt="0"/>
      <dgm:spPr/>
    </dgm:pt>
    <dgm:pt modelId="{3A96F82B-EB62-4003-B264-D6CDE18EBA3A}" type="pres">
      <dgm:prSet presAssocID="{BF82C522-018F-4FF8-BE28-034A7CCD88B7}" presName="Name13" presStyleLbl="parChTrans1D2" presStyleIdx="0" presStyleCnt="4"/>
      <dgm:spPr/>
      <dgm:t>
        <a:bodyPr/>
        <a:lstStyle/>
        <a:p>
          <a:endParaRPr lang="pl-PL"/>
        </a:p>
      </dgm:t>
    </dgm:pt>
    <dgm:pt modelId="{BAF0BD67-058C-4F84-91B2-D001306DD6BE}" type="pres">
      <dgm:prSet presAssocID="{67056707-CBB6-432D-A120-657D0DE1F82A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4200821-677E-44E7-B122-7C3DB714B958}" type="pres">
      <dgm:prSet presAssocID="{4673DEB3-881C-4B77-B8C1-45EB2E2EA30E}" presName="Name13" presStyleLbl="parChTrans1D2" presStyleIdx="1" presStyleCnt="4"/>
      <dgm:spPr/>
      <dgm:t>
        <a:bodyPr/>
        <a:lstStyle/>
        <a:p>
          <a:endParaRPr lang="pl-PL"/>
        </a:p>
      </dgm:t>
    </dgm:pt>
    <dgm:pt modelId="{795A93F0-70DC-4816-9FB7-1FF5AA44F683}" type="pres">
      <dgm:prSet presAssocID="{199063CE-1C4B-4514-9742-3E25D711E346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463A113-8C37-4388-85DF-2EAAE8968CFE}" type="pres">
      <dgm:prSet presAssocID="{F9E8D8C4-20E7-4F1F-8880-85D6ED078CD9}" presName="root" presStyleCnt="0"/>
      <dgm:spPr/>
    </dgm:pt>
    <dgm:pt modelId="{ED3B21DA-2751-4CF9-8317-0FAC3F828879}" type="pres">
      <dgm:prSet presAssocID="{F9E8D8C4-20E7-4F1F-8880-85D6ED078CD9}" presName="rootComposite" presStyleCnt="0"/>
      <dgm:spPr/>
    </dgm:pt>
    <dgm:pt modelId="{C05E017C-538F-49D7-927D-FC8FBB0C1BEC}" type="pres">
      <dgm:prSet presAssocID="{F9E8D8C4-20E7-4F1F-8880-85D6ED078CD9}" presName="rootText" presStyleLbl="node1" presStyleIdx="1" presStyleCnt="2"/>
      <dgm:spPr/>
      <dgm:t>
        <a:bodyPr/>
        <a:lstStyle/>
        <a:p>
          <a:endParaRPr lang="pl-PL"/>
        </a:p>
      </dgm:t>
    </dgm:pt>
    <dgm:pt modelId="{254DE537-66F6-45A9-A6E8-2F312617A3F8}" type="pres">
      <dgm:prSet presAssocID="{F9E8D8C4-20E7-4F1F-8880-85D6ED078CD9}" presName="rootConnector" presStyleLbl="node1" presStyleIdx="1" presStyleCnt="2"/>
      <dgm:spPr/>
      <dgm:t>
        <a:bodyPr/>
        <a:lstStyle/>
        <a:p>
          <a:endParaRPr lang="pl-PL"/>
        </a:p>
      </dgm:t>
    </dgm:pt>
    <dgm:pt modelId="{6F8D5133-11FB-4A6F-9D8D-D09C192F2094}" type="pres">
      <dgm:prSet presAssocID="{F9E8D8C4-20E7-4F1F-8880-85D6ED078CD9}" presName="childShape" presStyleCnt="0"/>
      <dgm:spPr/>
    </dgm:pt>
    <dgm:pt modelId="{B75C4708-5912-400E-9D15-8660490BDC06}" type="pres">
      <dgm:prSet presAssocID="{E297541C-F262-45A2-A597-541349270DC0}" presName="Name13" presStyleLbl="parChTrans1D2" presStyleIdx="2" presStyleCnt="4"/>
      <dgm:spPr/>
      <dgm:t>
        <a:bodyPr/>
        <a:lstStyle/>
        <a:p>
          <a:endParaRPr lang="pl-PL"/>
        </a:p>
      </dgm:t>
    </dgm:pt>
    <dgm:pt modelId="{BA0746AB-5C85-4C72-9C06-6B153DBACA04}" type="pres">
      <dgm:prSet presAssocID="{9915F656-3B29-4982-A0AE-9AA8BAB31546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8C57FB4-6D1B-4CD3-8A3B-C25027993828}" type="pres">
      <dgm:prSet presAssocID="{454301BC-BA2F-4F53-801B-FB6A50287FD0}" presName="Name13" presStyleLbl="parChTrans1D2" presStyleIdx="3" presStyleCnt="4"/>
      <dgm:spPr/>
      <dgm:t>
        <a:bodyPr/>
        <a:lstStyle/>
        <a:p>
          <a:endParaRPr lang="pl-PL"/>
        </a:p>
      </dgm:t>
    </dgm:pt>
    <dgm:pt modelId="{2A1407AA-ECCD-4598-93A1-ADEF2D009EB2}" type="pres">
      <dgm:prSet presAssocID="{DF7014EB-8E8D-472F-BFE3-D848C8B5456C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A052B772-3B7C-4591-BF76-0B494D211942}" type="presOf" srcId="{301A6608-4F77-42AC-9C6B-CD78F068AFCD}" destId="{5F8A86C1-DAA4-408E-8457-AA271CE1060D}" srcOrd="0" destOrd="0" presId="urn:microsoft.com/office/officeart/2005/8/layout/hierarchy3"/>
    <dgm:cxn modelId="{12B6C9F8-5996-489C-9DA6-9394AAC0C1A8}" srcId="{F9E8D8C4-20E7-4F1F-8880-85D6ED078CD9}" destId="{DF7014EB-8E8D-472F-BFE3-D848C8B5456C}" srcOrd="1" destOrd="0" parTransId="{454301BC-BA2F-4F53-801B-FB6A50287FD0}" sibTransId="{E9C1EF7E-A093-4ECC-A931-45D916D777E8}"/>
    <dgm:cxn modelId="{E886052A-CD1A-43C4-94C1-5487DAF47FE9}" type="presOf" srcId="{CF1CE754-168E-4843-9C8A-FEECC93C7B00}" destId="{32568465-2AE7-4BC0-9108-DBA00A4817B1}" srcOrd="0" destOrd="0" presId="urn:microsoft.com/office/officeart/2005/8/layout/hierarchy3"/>
    <dgm:cxn modelId="{D9FB66A9-2A04-4389-818B-FFC8F92F2CF0}" type="presOf" srcId="{E297541C-F262-45A2-A597-541349270DC0}" destId="{B75C4708-5912-400E-9D15-8660490BDC06}" srcOrd="0" destOrd="0" presId="urn:microsoft.com/office/officeart/2005/8/layout/hierarchy3"/>
    <dgm:cxn modelId="{FDAA76D5-6023-484F-83D7-A8D5DF253927}" srcId="{301A6608-4F77-42AC-9C6B-CD78F068AFCD}" destId="{67056707-CBB6-432D-A120-657D0DE1F82A}" srcOrd="0" destOrd="0" parTransId="{BF82C522-018F-4FF8-BE28-034A7CCD88B7}" sibTransId="{77543B0B-CBED-4A00-9CD6-60A063A90EF7}"/>
    <dgm:cxn modelId="{85639B55-11C5-45DA-B174-2E254B0EA463}" type="presOf" srcId="{BF82C522-018F-4FF8-BE28-034A7CCD88B7}" destId="{3A96F82B-EB62-4003-B264-D6CDE18EBA3A}" srcOrd="0" destOrd="0" presId="urn:microsoft.com/office/officeart/2005/8/layout/hierarchy3"/>
    <dgm:cxn modelId="{74CDAC4F-5CF3-46F9-9A88-0FF76D53561B}" type="presOf" srcId="{F9E8D8C4-20E7-4F1F-8880-85D6ED078CD9}" destId="{C05E017C-538F-49D7-927D-FC8FBB0C1BEC}" srcOrd="0" destOrd="0" presId="urn:microsoft.com/office/officeart/2005/8/layout/hierarchy3"/>
    <dgm:cxn modelId="{889A6A3B-F247-4E7A-BDD4-CCC2374A8363}" srcId="{CF1CE754-168E-4843-9C8A-FEECC93C7B00}" destId="{301A6608-4F77-42AC-9C6B-CD78F068AFCD}" srcOrd="0" destOrd="0" parTransId="{5E035558-9753-4AC9-8524-53338136FCBC}" sibTransId="{D27055D2-A18C-4252-BE7D-5FD884DF560C}"/>
    <dgm:cxn modelId="{DD8E43C1-D71A-4E77-9274-9065E319F4DD}" type="presOf" srcId="{DF7014EB-8E8D-472F-BFE3-D848C8B5456C}" destId="{2A1407AA-ECCD-4598-93A1-ADEF2D009EB2}" srcOrd="0" destOrd="0" presId="urn:microsoft.com/office/officeart/2005/8/layout/hierarchy3"/>
    <dgm:cxn modelId="{09766A0A-B114-439F-9B45-3D633849657F}" type="presOf" srcId="{454301BC-BA2F-4F53-801B-FB6A50287FD0}" destId="{88C57FB4-6D1B-4CD3-8A3B-C25027993828}" srcOrd="0" destOrd="0" presId="urn:microsoft.com/office/officeart/2005/8/layout/hierarchy3"/>
    <dgm:cxn modelId="{8ECDAB27-E737-4DDE-AF67-6C6DE052D599}" type="presOf" srcId="{67056707-CBB6-432D-A120-657D0DE1F82A}" destId="{BAF0BD67-058C-4F84-91B2-D001306DD6BE}" srcOrd="0" destOrd="0" presId="urn:microsoft.com/office/officeart/2005/8/layout/hierarchy3"/>
    <dgm:cxn modelId="{2518800B-3257-4B0A-AFA2-1CE81D5998E4}" type="presOf" srcId="{199063CE-1C4B-4514-9742-3E25D711E346}" destId="{795A93F0-70DC-4816-9FB7-1FF5AA44F683}" srcOrd="0" destOrd="0" presId="urn:microsoft.com/office/officeart/2005/8/layout/hierarchy3"/>
    <dgm:cxn modelId="{897344F2-8FE3-47E2-93F1-050A337EFDE8}" srcId="{F9E8D8C4-20E7-4F1F-8880-85D6ED078CD9}" destId="{9915F656-3B29-4982-A0AE-9AA8BAB31546}" srcOrd="0" destOrd="0" parTransId="{E297541C-F262-45A2-A597-541349270DC0}" sibTransId="{8248D438-7298-4598-967F-69A89C6D61DB}"/>
    <dgm:cxn modelId="{1CD5C05A-D19C-4F27-9798-5EAE2CAEAA14}" type="presOf" srcId="{9915F656-3B29-4982-A0AE-9AA8BAB31546}" destId="{BA0746AB-5C85-4C72-9C06-6B153DBACA04}" srcOrd="0" destOrd="0" presId="urn:microsoft.com/office/officeart/2005/8/layout/hierarchy3"/>
    <dgm:cxn modelId="{A0C2DA47-02CF-452F-9B77-55D12A4F57A2}" type="presOf" srcId="{301A6608-4F77-42AC-9C6B-CD78F068AFCD}" destId="{02FBF9E4-B8F4-4445-9C46-5AC6E145B038}" srcOrd="1" destOrd="0" presId="urn:microsoft.com/office/officeart/2005/8/layout/hierarchy3"/>
    <dgm:cxn modelId="{869F0B97-635C-4385-B340-3FA180A0E80B}" srcId="{301A6608-4F77-42AC-9C6B-CD78F068AFCD}" destId="{199063CE-1C4B-4514-9742-3E25D711E346}" srcOrd="1" destOrd="0" parTransId="{4673DEB3-881C-4B77-B8C1-45EB2E2EA30E}" sibTransId="{C3FC43F8-D4F2-4FE3-96DC-FECBF421962B}"/>
    <dgm:cxn modelId="{0AEE50E4-E6AC-4E77-A4DA-B370E861804D}" type="presOf" srcId="{F9E8D8C4-20E7-4F1F-8880-85D6ED078CD9}" destId="{254DE537-66F6-45A9-A6E8-2F312617A3F8}" srcOrd="1" destOrd="0" presId="urn:microsoft.com/office/officeart/2005/8/layout/hierarchy3"/>
    <dgm:cxn modelId="{2782F873-6DE8-47AB-81D2-83E26F1D3A87}" srcId="{CF1CE754-168E-4843-9C8A-FEECC93C7B00}" destId="{F9E8D8C4-20E7-4F1F-8880-85D6ED078CD9}" srcOrd="1" destOrd="0" parTransId="{5E2560AE-F911-4AD0-B248-D407766ACBC7}" sibTransId="{BCCEA599-D924-4139-8D5F-031E314A69EF}"/>
    <dgm:cxn modelId="{74E32B69-2B5E-4808-BA99-C081F27D56BC}" type="presOf" srcId="{4673DEB3-881C-4B77-B8C1-45EB2E2EA30E}" destId="{74200821-677E-44E7-B122-7C3DB714B958}" srcOrd="0" destOrd="0" presId="urn:microsoft.com/office/officeart/2005/8/layout/hierarchy3"/>
    <dgm:cxn modelId="{D0583EC2-F66A-4F82-8A00-CC37705483AE}" type="presParOf" srcId="{32568465-2AE7-4BC0-9108-DBA00A4817B1}" destId="{38B6AA2E-CE5A-4EB6-A5FE-D191433EA40C}" srcOrd="0" destOrd="0" presId="urn:microsoft.com/office/officeart/2005/8/layout/hierarchy3"/>
    <dgm:cxn modelId="{B78AD6AF-5B55-43FB-9C47-F6538F2D985A}" type="presParOf" srcId="{38B6AA2E-CE5A-4EB6-A5FE-D191433EA40C}" destId="{351D2B41-320A-4B49-A6FC-DC9A9E83DF60}" srcOrd="0" destOrd="0" presId="urn:microsoft.com/office/officeart/2005/8/layout/hierarchy3"/>
    <dgm:cxn modelId="{0E7E341B-DF94-4D3D-AAA7-C6EE499C919D}" type="presParOf" srcId="{351D2B41-320A-4B49-A6FC-DC9A9E83DF60}" destId="{5F8A86C1-DAA4-408E-8457-AA271CE1060D}" srcOrd="0" destOrd="0" presId="urn:microsoft.com/office/officeart/2005/8/layout/hierarchy3"/>
    <dgm:cxn modelId="{CF221137-0FA1-436F-8D26-5E4974A953D2}" type="presParOf" srcId="{351D2B41-320A-4B49-A6FC-DC9A9E83DF60}" destId="{02FBF9E4-B8F4-4445-9C46-5AC6E145B038}" srcOrd="1" destOrd="0" presId="urn:microsoft.com/office/officeart/2005/8/layout/hierarchy3"/>
    <dgm:cxn modelId="{3A4F745E-ED8E-4DEF-9CC8-125DF8823E16}" type="presParOf" srcId="{38B6AA2E-CE5A-4EB6-A5FE-D191433EA40C}" destId="{407CFC46-3DA6-4553-AA87-B2374E8B26C8}" srcOrd="1" destOrd="0" presId="urn:microsoft.com/office/officeart/2005/8/layout/hierarchy3"/>
    <dgm:cxn modelId="{35709E84-13A5-41A6-84CF-3C0F8704A73F}" type="presParOf" srcId="{407CFC46-3DA6-4553-AA87-B2374E8B26C8}" destId="{3A96F82B-EB62-4003-B264-D6CDE18EBA3A}" srcOrd="0" destOrd="0" presId="urn:microsoft.com/office/officeart/2005/8/layout/hierarchy3"/>
    <dgm:cxn modelId="{B6C84C8F-08FA-4933-A50C-C355C1BCFA39}" type="presParOf" srcId="{407CFC46-3DA6-4553-AA87-B2374E8B26C8}" destId="{BAF0BD67-058C-4F84-91B2-D001306DD6BE}" srcOrd="1" destOrd="0" presId="urn:microsoft.com/office/officeart/2005/8/layout/hierarchy3"/>
    <dgm:cxn modelId="{805A09F5-99A6-4E84-A1D0-BBA5365A0622}" type="presParOf" srcId="{407CFC46-3DA6-4553-AA87-B2374E8B26C8}" destId="{74200821-677E-44E7-B122-7C3DB714B958}" srcOrd="2" destOrd="0" presId="urn:microsoft.com/office/officeart/2005/8/layout/hierarchy3"/>
    <dgm:cxn modelId="{DBCFFEB8-1742-4969-AA1B-BFEFDB8E8B6E}" type="presParOf" srcId="{407CFC46-3DA6-4553-AA87-B2374E8B26C8}" destId="{795A93F0-70DC-4816-9FB7-1FF5AA44F683}" srcOrd="3" destOrd="0" presId="urn:microsoft.com/office/officeart/2005/8/layout/hierarchy3"/>
    <dgm:cxn modelId="{E8E32642-0D1B-4861-BEAA-DA50A9012DCF}" type="presParOf" srcId="{32568465-2AE7-4BC0-9108-DBA00A4817B1}" destId="{A463A113-8C37-4388-85DF-2EAAE8968CFE}" srcOrd="1" destOrd="0" presId="urn:microsoft.com/office/officeart/2005/8/layout/hierarchy3"/>
    <dgm:cxn modelId="{5A9B64B2-89E9-45B3-97AB-5596A25B16B5}" type="presParOf" srcId="{A463A113-8C37-4388-85DF-2EAAE8968CFE}" destId="{ED3B21DA-2751-4CF9-8317-0FAC3F828879}" srcOrd="0" destOrd="0" presId="urn:microsoft.com/office/officeart/2005/8/layout/hierarchy3"/>
    <dgm:cxn modelId="{5ADFDB2D-031B-4A30-8FA6-851128B4FCFA}" type="presParOf" srcId="{ED3B21DA-2751-4CF9-8317-0FAC3F828879}" destId="{C05E017C-538F-49D7-927D-FC8FBB0C1BEC}" srcOrd="0" destOrd="0" presId="urn:microsoft.com/office/officeart/2005/8/layout/hierarchy3"/>
    <dgm:cxn modelId="{338C597B-07D8-4147-B374-1614CA09A05B}" type="presParOf" srcId="{ED3B21DA-2751-4CF9-8317-0FAC3F828879}" destId="{254DE537-66F6-45A9-A6E8-2F312617A3F8}" srcOrd="1" destOrd="0" presId="urn:microsoft.com/office/officeart/2005/8/layout/hierarchy3"/>
    <dgm:cxn modelId="{43DEF104-0D99-4B37-B48D-97D1BEAF6E24}" type="presParOf" srcId="{A463A113-8C37-4388-85DF-2EAAE8968CFE}" destId="{6F8D5133-11FB-4A6F-9D8D-D09C192F2094}" srcOrd="1" destOrd="0" presId="urn:microsoft.com/office/officeart/2005/8/layout/hierarchy3"/>
    <dgm:cxn modelId="{F6055FCE-DFF5-4A93-9472-EF74D4C96E1E}" type="presParOf" srcId="{6F8D5133-11FB-4A6F-9D8D-D09C192F2094}" destId="{B75C4708-5912-400E-9D15-8660490BDC06}" srcOrd="0" destOrd="0" presId="urn:microsoft.com/office/officeart/2005/8/layout/hierarchy3"/>
    <dgm:cxn modelId="{3DEC1DCD-9E01-4EF2-B43F-6C652A264489}" type="presParOf" srcId="{6F8D5133-11FB-4A6F-9D8D-D09C192F2094}" destId="{BA0746AB-5C85-4C72-9C06-6B153DBACA04}" srcOrd="1" destOrd="0" presId="urn:microsoft.com/office/officeart/2005/8/layout/hierarchy3"/>
    <dgm:cxn modelId="{5DFD937F-4FBF-48E9-9519-666707C3C4FA}" type="presParOf" srcId="{6F8D5133-11FB-4A6F-9D8D-D09C192F2094}" destId="{88C57FB4-6D1B-4CD3-8A3B-C25027993828}" srcOrd="2" destOrd="0" presId="urn:microsoft.com/office/officeart/2005/8/layout/hierarchy3"/>
    <dgm:cxn modelId="{A88D166C-0B98-4C79-922F-EA6AA2928E16}" type="presParOf" srcId="{6F8D5133-11FB-4A6F-9D8D-D09C192F2094}" destId="{2A1407AA-ECCD-4598-93A1-ADEF2D009EB2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7369B010-E0DC-4157-9EF4-3111A84EDA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1FCA503-B176-4A9F-A267-CA2E7AC4C84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3D5CB3-7AD4-449F-BB09-F0644A7B5C26}" type="datetimeFigureOut">
              <a:rPr lang="en-GB" smtClean="0"/>
              <a:t>20/11/2017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918D923-21C9-4939-AADC-BDBFD75B142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9F3A161-7284-4530-B82F-81EB9AA1872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3A8064-8966-4F4C-BD58-71D02C0712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294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2E0A44-094F-4E08-BD4A-201F9326753A}" type="datetimeFigureOut">
              <a:rPr lang="pl-PL" smtClean="0"/>
              <a:t>20.11.2017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279FCB-B699-4070-8DC0-1C6DF1A3EA0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8444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ajd tytułowy jas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ytuł 1"/>
          <p:cNvSpPr>
            <a:spLocks noGrp="1"/>
          </p:cNvSpPr>
          <p:nvPr>
            <p:ph type="ctrTitle" hasCustomPrompt="1"/>
          </p:nvPr>
        </p:nvSpPr>
        <p:spPr>
          <a:xfrm>
            <a:off x="960025" y="3119589"/>
            <a:ext cx="7212375" cy="461665"/>
          </a:xfrm>
        </p:spPr>
        <p:txBody>
          <a:bodyPr wrap="square" anchor="b" anchorCtr="0">
            <a:spAutoFit/>
          </a:bodyPr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Tytuł</a:t>
            </a:r>
          </a:p>
        </p:txBody>
      </p:sp>
      <p:sp>
        <p:nvSpPr>
          <p:cNvPr id="17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960025" y="3717032"/>
            <a:ext cx="7212375" cy="602253"/>
          </a:xfrm>
        </p:spPr>
        <p:txBody>
          <a:bodyPr>
            <a:noAutofit/>
          </a:bodyPr>
          <a:lstStyle>
            <a:lvl1pPr marL="0" indent="0" algn="l">
              <a:buNone/>
              <a:defRPr sz="1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Podtytuł</a:t>
            </a:r>
          </a:p>
        </p:txBody>
      </p:sp>
      <p:sp>
        <p:nvSpPr>
          <p:cNvPr id="18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960024" y="4340390"/>
            <a:ext cx="7212375" cy="307777"/>
          </a:xfrm>
        </p:spPr>
        <p:txBody>
          <a:bodyPr>
            <a:sp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/>
              <a:t>Autor/autorzy prezentacji</a:t>
            </a:r>
          </a:p>
        </p:txBody>
      </p:sp>
      <p:sp>
        <p:nvSpPr>
          <p:cNvPr id="19" name="Symbol zastępczy tekstu 3"/>
          <p:cNvSpPr>
            <a:spLocks noGrp="1"/>
          </p:cNvSpPr>
          <p:nvPr>
            <p:ph type="body" sz="half" idx="13" hasCustomPrompt="1"/>
          </p:nvPr>
        </p:nvSpPr>
        <p:spPr>
          <a:xfrm>
            <a:off x="960025" y="6310828"/>
            <a:ext cx="5124143" cy="276999"/>
          </a:xfrm>
        </p:spPr>
        <p:txBody>
          <a:bodyPr wrap="square">
            <a:sp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/>
              <a:t>Warszawa, 00 / 00 / 2016</a:t>
            </a:r>
          </a:p>
        </p:txBody>
      </p:sp>
      <p:pic>
        <p:nvPicPr>
          <p:cNvPr id="20" name="Picture 2" descr="E:\_prace\temperowka\ppt\elementy\wise-europa.eu-blue.e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9016" y="5448105"/>
            <a:ext cx="181688" cy="107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E:\_prace\temperowka\ppt\elementy\WiseEuropa-blue.e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393" y="836092"/>
            <a:ext cx="1785119" cy="82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180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ajd tytułowy ciemn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960025" y="3119589"/>
            <a:ext cx="7212375" cy="461665"/>
          </a:xfrm>
        </p:spPr>
        <p:txBody>
          <a:bodyPr wrap="square" anchor="b" anchorCtr="0">
            <a:spAutoFit/>
          </a:bodyPr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Tytuł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960025" y="3717032"/>
            <a:ext cx="7212375" cy="602253"/>
          </a:xfrm>
        </p:spPr>
        <p:txBody>
          <a:bodyPr>
            <a:noAutofit/>
          </a:bodyPr>
          <a:lstStyle>
            <a:lvl1pPr marL="0" indent="0" algn="l">
              <a:buNone/>
              <a:defRPr sz="1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Podtytuł</a:t>
            </a:r>
          </a:p>
        </p:txBody>
      </p:sp>
      <p:sp>
        <p:nvSpPr>
          <p:cNvPr id="12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960024" y="4340390"/>
            <a:ext cx="7212375" cy="307777"/>
          </a:xfrm>
        </p:spPr>
        <p:txBody>
          <a:bodyPr>
            <a:sp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/>
              <a:t>Autor/autorzy prezentacji</a:t>
            </a:r>
          </a:p>
        </p:txBody>
      </p:sp>
      <p:sp>
        <p:nvSpPr>
          <p:cNvPr id="13" name="Symbol zastępczy tekstu 3"/>
          <p:cNvSpPr>
            <a:spLocks noGrp="1"/>
          </p:cNvSpPr>
          <p:nvPr>
            <p:ph type="body" sz="half" idx="13" hasCustomPrompt="1"/>
          </p:nvPr>
        </p:nvSpPr>
        <p:spPr>
          <a:xfrm>
            <a:off x="960025" y="6310828"/>
            <a:ext cx="5124143" cy="276999"/>
          </a:xfrm>
        </p:spPr>
        <p:txBody>
          <a:bodyPr wrap="square">
            <a:sp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/>
              <a:t>Warszawa, 00 / 00 / 2016</a:t>
            </a:r>
          </a:p>
        </p:txBody>
      </p:sp>
      <p:pic>
        <p:nvPicPr>
          <p:cNvPr id="2053" name="Picture 5" descr="E:\_prace\temperowka\ppt\elementy\WiseEuropa-white.e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393" y="836091"/>
            <a:ext cx="1785117" cy="82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E:\_prace\temperowka\ppt\elementy\wise-europa.eu-white.e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9016" y="5448104"/>
            <a:ext cx="174483" cy="107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7624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ajd tytułowy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E:\_prace\temperowka\ppt\elementy\tlo_tyt3.e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6"/>
            <a:ext cx="9153525" cy="686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744001" y="3314441"/>
            <a:ext cx="7644423" cy="646331"/>
          </a:xfrm>
        </p:spPr>
        <p:txBody>
          <a:bodyPr wrap="square" anchor="b" anchorCtr="0">
            <a:sp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Tytuł prezentacji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732426" y="4100031"/>
            <a:ext cx="7655998" cy="307777"/>
          </a:xfrm>
        </p:spPr>
        <p:txBody>
          <a:bodyPr>
            <a:spAutoFit/>
          </a:bodyPr>
          <a:lstStyle>
            <a:lvl1pPr marL="0" indent="0" algn="l">
              <a:buNone/>
              <a:defRPr sz="14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Podtytuł prezentacji</a:t>
            </a:r>
          </a:p>
        </p:txBody>
      </p:sp>
      <p:sp>
        <p:nvSpPr>
          <p:cNvPr id="12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732425" y="6356120"/>
            <a:ext cx="5999815" cy="276999"/>
          </a:xfrm>
        </p:spPr>
        <p:txBody>
          <a:bodyPr wrap="square" anchor="b" anchorCtr="0">
            <a:spAutoFit/>
          </a:bodyPr>
          <a:lstStyle>
            <a:lvl1pPr marL="0" indent="0">
              <a:buNone/>
              <a:defRPr sz="1200" b="1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/>
              <a:t>Autor/autorzy prezentacji</a:t>
            </a:r>
          </a:p>
        </p:txBody>
      </p:sp>
      <p:sp>
        <p:nvSpPr>
          <p:cNvPr id="13" name="Symbol zastępczy tekstu 3"/>
          <p:cNvSpPr>
            <a:spLocks noGrp="1"/>
          </p:cNvSpPr>
          <p:nvPr>
            <p:ph type="body" sz="half" idx="13" hasCustomPrompt="1"/>
          </p:nvPr>
        </p:nvSpPr>
        <p:spPr>
          <a:xfrm>
            <a:off x="6843252" y="6369046"/>
            <a:ext cx="2027799" cy="276999"/>
          </a:xfrm>
        </p:spPr>
        <p:txBody>
          <a:bodyPr wrap="square">
            <a:spAutoFit/>
          </a:bodyPr>
          <a:lstStyle>
            <a:lvl1pPr marL="0" indent="0" algn="r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/>
              <a:t>Warszawa, 00 / 00 / 2016</a:t>
            </a:r>
          </a:p>
        </p:txBody>
      </p:sp>
      <p:pic>
        <p:nvPicPr>
          <p:cNvPr id="2054" name="Picture 6" descr="E:\_prace\temperowka\ppt\elementy\wise-europa.eu-white.e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9016" y="516075"/>
            <a:ext cx="174483" cy="107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5" descr="E:\_prace\temperowka\ppt\elementy\WiseEuropa-white.e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89" y="516075"/>
            <a:ext cx="1476000" cy="684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6790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laid 1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E:\_prace\temperowka\ppt\elementy\WiseEuropa-blue.e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914" y="333376"/>
            <a:ext cx="838800" cy="389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1135627" y="1916832"/>
            <a:ext cx="6724588" cy="4392488"/>
          </a:xfrm>
        </p:spPr>
        <p:txBody>
          <a:bodyPr tIns="108000">
            <a:normAutofit/>
          </a:bodyPr>
          <a:lstStyle>
            <a:lvl1pPr marL="0" indent="0">
              <a:spcBef>
                <a:spcPts val="1100"/>
              </a:spcBef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>
                <a:solidFill>
                  <a:schemeClr val="tx1"/>
                </a:solidFill>
              </a:defRPr>
            </a:lvl2pPr>
            <a:lvl3pPr marL="914400" indent="0">
              <a:buNone/>
              <a:defRPr sz="1100">
                <a:solidFill>
                  <a:schemeClr val="tx1"/>
                </a:solidFill>
              </a:defRPr>
            </a:lvl3pPr>
            <a:lvl4pPr marL="1371600" indent="0">
              <a:buNone/>
              <a:defRPr sz="1100">
                <a:solidFill>
                  <a:schemeClr val="tx1"/>
                </a:solidFill>
              </a:defRPr>
            </a:lvl4pPr>
            <a:lvl5pPr marL="182880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Tekst</a:t>
            </a:r>
          </a:p>
        </p:txBody>
      </p:sp>
      <p:sp>
        <p:nvSpPr>
          <p:cNvPr id="19" name="Tytuł 1"/>
          <p:cNvSpPr>
            <a:spLocks noGrp="1"/>
          </p:cNvSpPr>
          <p:nvPr>
            <p:ph type="ctrTitle" hasCustomPrompt="1"/>
          </p:nvPr>
        </p:nvSpPr>
        <p:spPr>
          <a:xfrm>
            <a:off x="1619672" y="254001"/>
            <a:ext cx="7261045" cy="501178"/>
          </a:xfrm>
        </p:spPr>
        <p:txBody>
          <a:bodyPr wrap="square" anchor="b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Tytuł działu</a:t>
            </a:r>
          </a:p>
        </p:txBody>
      </p:sp>
      <p:sp>
        <p:nvSpPr>
          <p:cNvPr id="20" name="Podtytuł 2"/>
          <p:cNvSpPr>
            <a:spLocks noGrp="1"/>
          </p:cNvSpPr>
          <p:nvPr>
            <p:ph type="subTitle" idx="13" hasCustomPrompt="1"/>
          </p:nvPr>
        </p:nvSpPr>
        <p:spPr>
          <a:xfrm>
            <a:off x="1135628" y="1484784"/>
            <a:ext cx="6724588" cy="432220"/>
          </a:xfrm>
        </p:spPr>
        <p:txBody>
          <a:bodyPr wrap="square">
            <a:spAutoFit/>
          </a:bodyPr>
          <a:lstStyle>
            <a:lvl1pPr marL="0" indent="0" algn="l">
              <a:spcBef>
                <a:spcPts val="0"/>
              </a:spcBef>
              <a:buNone/>
              <a:defRPr sz="1800" b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Tytuł slajdu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753023" y="64003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accent1"/>
                </a:solidFill>
              </a:defRPr>
            </a:lvl1pPr>
          </a:lstStyle>
          <a:p>
            <a:fld id="{D2766AA8-1B20-40C6-A13F-446A90243FF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8475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aid 2 kolum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E:\_prace\temperowka\ppt\elementy\WiseEuropa-blue.e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914" y="333376"/>
            <a:ext cx="838800" cy="389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1135627" y="1916832"/>
            <a:ext cx="3292357" cy="4392488"/>
          </a:xfrm>
        </p:spPr>
        <p:txBody>
          <a:bodyPr tIns="108000">
            <a:normAutofit/>
          </a:bodyPr>
          <a:lstStyle>
            <a:lvl1pPr marL="0" indent="0">
              <a:spcBef>
                <a:spcPts val="1100"/>
              </a:spcBef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>
                <a:solidFill>
                  <a:schemeClr val="tx1"/>
                </a:solidFill>
              </a:defRPr>
            </a:lvl2pPr>
            <a:lvl3pPr marL="914400" indent="0">
              <a:buNone/>
              <a:defRPr sz="1100">
                <a:solidFill>
                  <a:schemeClr val="tx1"/>
                </a:solidFill>
              </a:defRPr>
            </a:lvl3pPr>
            <a:lvl4pPr marL="1371600" indent="0">
              <a:buNone/>
              <a:defRPr sz="1100">
                <a:solidFill>
                  <a:schemeClr val="tx1"/>
                </a:solidFill>
              </a:defRPr>
            </a:lvl4pPr>
            <a:lvl5pPr marL="182880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Tekst</a:t>
            </a:r>
          </a:p>
        </p:txBody>
      </p:sp>
      <p:sp>
        <p:nvSpPr>
          <p:cNvPr id="19" name="Tytuł 1"/>
          <p:cNvSpPr>
            <a:spLocks noGrp="1"/>
          </p:cNvSpPr>
          <p:nvPr>
            <p:ph type="ctrTitle" hasCustomPrompt="1"/>
          </p:nvPr>
        </p:nvSpPr>
        <p:spPr>
          <a:xfrm>
            <a:off x="1619672" y="254001"/>
            <a:ext cx="7261045" cy="501178"/>
          </a:xfrm>
        </p:spPr>
        <p:txBody>
          <a:bodyPr wrap="square" anchor="b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Tytuł działu</a:t>
            </a:r>
          </a:p>
        </p:txBody>
      </p:sp>
      <p:sp>
        <p:nvSpPr>
          <p:cNvPr id="20" name="Podtytuł 2"/>
          <p:cNvSpPr>
            <a:spLocks noGrp="1"/>
          </p:cNvSpPr>
          <p:nvPr>
            <p:ph type="subTitle" idx="13" hasCustomPrompt="1"/>
          </p:nvPr>
        </p:nvSpPr>
        <p:spPr>
          <a:xfrm>
            <a:off x="1135628" y="1484784"/>
            <a:ext cx="6724588" cy="432220"/>
          </a:xfrm>
        </p:spPr>
        <p:txBody>
          <a:bodyPr wrap="square">
            <a:spAutoFit/>
          </a:bodyPr>
          <a:lstStyle>
            <a:lvl1pPr marL="0" indent="0" algn="l">
              <a:spcBef>
                <a:spcPts val="0"/>
              </a:spcBef>
              <a:buNone/>
              <a:defRPr sz="1800" b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Tytuł slajdu</a:t>
            </a:r>
          </a:p>
        </p:txBody>
      </p:sp>
      <p:sp>
        <p:nvSpPr>
          <p:cNvPr id="8" name="Symbol zastępczy zawartości 2"/>
          <p:cNvSpPr>
            <a:spLocks noGrp="1"/>
          </p:cNvSpPr>
          <p:nvPr>
            <p:ph idx="14" hasCustomPrompt="1"/>
          </p:nvPr>
        </p:nvSpPr>
        <p:spPr>
          <a:xfrm>
            <a:off x="4572000" y="1916832"/>
            <a:ext cx="3288214" cy="4392488"/>
          </a:xfrm>
        </p:spPr>
        <p:txBody>
          <a:bodyPr tIns="108000">
            <a:normAutofit/>
          </a:bodyPr>
          <a:lstStyle>
            <a:lvl1pPr marL="0" indent="0">
              <a:spcBef>
                <a:spcPts val="1100"/>
              </a:spcBef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>
                <a:solidFill>
                  <a:schemeClr val="tx1"/>
                </a:solidFill>
              </a:defRPr>
            </a:lvl2pPr>
            <a:lvl3pPr marL="914400" indent="0">
              <a:buNone/>
              <a:defRPr sz="1100">
                <a:solidFill>
                  <a:schemeClr val="tx1"/>
                </a:solidFill>
              </a:defRPr>
            </a:lvl3pPr>
            <a:lvl4pPr marL="1371600" indent="0">
              <a:buNone/>
              <a:defRPr sz="1100">
                <a:solidFill>
                  <a:schemeClr val="tx1"/>
                </a:solidFill>
              </a:defRPr>
            </a:lvl4pPr>
            <a:lvl5pPr marL="182880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Tekst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753023" y="64003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accent1"/>
                </a:solidFill>
              </a:defRPr>
            </a:lvl1pPr>
          </a:lstStyle>
          <a:p>
            <a:fld id="{D2766AA8-1B20-40C6-A13F-446A90243FF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8945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aid 1 kolumna + lid 3 li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E:\_prace\temperowka\ppt\elementy\WiseEuropa-blue.e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914" y="333376"/>
            <a:ext cx="838800" cy="389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1135627" y="3028950"/>
            <a:ext cx="6724588" cy="3280370"/>
          </a:xfrm>
        </p:spPr>
        <p:txBody>
          <a:bodyPr tIns="360000">
            <a:normAutofit/>
          </a:bodyPr>
          <a:lstStyle>
            <a:lvl1pPr marL="0" indent="0">
              <a:spcBef>
                <a:spcPts val="1100"/>
              </a:spcBef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>
                <a:solidFill>
                  <a:schemeClr val="tx1"/>
                </a:solidFill>
              </a:defRPr>
            </a:lvl2pPr>
            <a:lvl3pPr marL="914400" indent="0">
              <a:buNone/>
              <a:defRPr sz="1100">
                <a:solidFill>
                  <a:schemeClr val="tx1"/>
                </a:solidFill>
              </a:defRPr>
            </a:lvl3pPr>
            <a:lvl4pPr marL="1371600" indent="0">
              <a:buNone/>
              <a:defRPr sz="1100">
                <a:solidFill>
                  <a:schemeClr val="tx1"/>
                </a:solidFill>
              </a:defRPr>
            </a:lvl4pPr>
            <a:lvl5pPr marL="182880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Tekst</a:t>
            </a:r>
          </a:p>
        </p:txBody>
      </p:sp>
      <p:sp>
        <p:nvSpPr>
          <p:cNvPr id="19" name="Tytuł 1"/>
          <p:cNvSpPr>
            <a:spLocks noGrp="1"/>
          </p:cNvSpPr>
          <p:nvPr>
            <p:ph type="ctrTitle" hasCustomPrompt="1"/>
          </p:nvPr>
        </p:nvSpPr>
        <p:spPr>
          <a:xfrm>
            <a:off x="1619672" y="254001"/>
            <a:ext cx="7261045" cy="501178"/>
          </a:xfrm>
        </p:spPr>
        <p:txBody>
          <a:bodyPr wrap="square" anchor="b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Tytuł działu</a:t>
            </a:r>
          </a:p>
        </p:txBody>
      </p:sp>
      <p:sp>
        <p:nvSpPr>
          <p:cNvPr id="20" name="Podtytuł 2"/>
          <p:cNvSpPr>
            <a:spLocks noGrp="1"/>
          </p:cNvSpPr>
          <p:nvPr>
            <p:ph type="subTitle" idx="13" hasCustomPrompt="1"/>
          </p:nvPr>
        </p:nvSpPr>
        <p:spPr>
          <a:xfrm>
            <a:off x="1135628" y="1484784"/>
            <a:ext cx="6724588" cy="369332"/>
          </a:xfrm>
        </p:spPr>
        <p:txBody>
          <a:bodyPr wrap="square">
            <a:spAutoFit/>
          </a:bodyPr>
          <a:lstStyle>
            <a:lvl1pPr marL="0" indent="0" algn="l">
              <a:spcBef>
                <a:spcPts val="0"/>
              </a:spcBef>
              <a:buNone/>
              <a:defRPr sz="1800" b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Tytuł slajdu</a:t>
            </a:r>
          </a:p>
        </p:txBody>
      </p:sp>
      <p:sp>
        <p:nvSpPr>
          <p:cNvPr id="11" name="Symbol zastępczy zawartości 2"/>
          <p:cNvSpPr>
            <a:spLocks noGrp="1"/>
          </p:cNvSpPr>
          <p:nvPr>
            <p:ph idx="14" hasCustomPrompt="1"/>
          </p:nvPr>
        </p:nvSpPr>
        <p:spPr>
          <a:xfrm>
            <a:off x="0" y="2084398"/>
            <a:ext cx="8142275" cy="936000"/>
          </a:xfrm>
          <a:blipFill>
            <a:blip r:embed="rId3" cstate="print"/>
            <a:srcRect/>
            <a:stretch>
              <a:fillRect t="-1" b="-52307"/>
            </a:stretch>
          </a:blipFill>
        </p:spPr>
        <p:txBody>
          <a:bodyPr lIns="1224000" tIns="108000" rIns="576000" bIns="108000" anchor="t" anchorCtr="0">
            <a:noAutofit/>
          </a:bodyPr>
          <a:lstStyle>
            <a:lvl1pPr marL="0" indent="0" algn="just">
              <a:spcBef>
                <a:spcPts val="0"/>
              </a:spcBef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1100">
                <a:solidFill>
                  <a:schemeClr val="tx1"/>
                </a:solidFill>
              </a:defRPr>
            </a:lvl2pPr>
            <a:lvl3pPr marL="914400" indent="0">
              <a:buNone/>
              <a:defRPr sz="1100">
                <a:solidFill>
                  <a:schemeClr val="tx1"/>
                </a:solidFill>
              </a:defRPr>
            </a:lvl3pPr>
            <a:lvl4pPr marL="1371600" indent="0">
              <a:buNone/>
              <a:defRPr sz="1100">
                <a:solidFill>
                  <a:schemeClr val="tx1"/>
                </a:solidFill>
              </a:defRPr>
            </a:lvl4pPr>
            <a:lvl5pPr marL="182880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Lid 3 linii</a:t>
            </a:r>
          </a:p>
          <a:p>
            <a:pPr lvl="0"/>
            <a:r>
              <a:rPr lang="pl-PL" dirty="0"/>
              <a:t>2 linia</a:t>
            </a:r>
          </a:p>
          <a:p>
            <a:pPr lvl="0"/>
            <a:r>
              <a:rPr lang="pl-PL" dirty="0"/>
              <a:t>3 linia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753023" y="64003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accent1"/>
                </a:solidFill>
              </a:defRPr>
            </a:lvl1pPr>
          </a:lstStyle>
          <a:p>
            <a:fld id="{D2766AA8-1B20-40C6-A13F-446A90243FF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6761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aid 1 kolumna + lid 5 lini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E:\_prace\temperowka\ppt\elementy\WiseEuropa-blue.e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914" y="333376"/>
            <a:ext cx="838800" cy="389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1135627" y="3521772"/>
            <a:ext cx="6724588" cy="2787548"/>
          </a:xfrm>
        </p:spPr>
        <p:txBody>
          <a:bodyPr tIns="360000">
            <a:normAutofit/>
          </a:bodyPr>
          <a:lstStyle>
            <a:lvl1pPr marL="0" indent="0">
              <a:spcBef>
                <a:spcPts val="1100"/>
              </a:spcBef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>
                <a:solidFill>
                  <a:schemeClr val="tx1"/>
                </a:solidFill>
              </a:defRPr>
            </a:lvl2pPr>
            <a:lvl3pPr marL="914400" indent="0">
              <a:buNone/>
              <a:defRPr sz="1100">
                <a:solidFill>
                  <a:schemeClr val="tx1"/>
                </a:solidFill>
              </a:defRPr>
            </a:lvl3pPr>
            <a:lvl4pPr marL="1371600" indent="0">
              <a:buNone/>
              <a:defRPr sz="1100">
                <a:solidFill>
                  <a:schemeClr val="tx1"/>
                </a:solidFill>
              </a:defRPr>
            </a:lvl4pPr>
            <a:lvl5pPr marL="182880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Tekst</a:t>
            </a:r>
          </a:p>
        </p:txBody>
      </p:sp>
      <p:sp>
        <p:nvSpPr>
          <p:cNvPr id="19" name="Tytuł 1"/>
          <p:cNvSpPr>
            <a:spLocks noGrp="1"/>
          </p:cNvSpPr>
          <p:nvPr>
            <p:ph type="ctrTitle" hasCustomPrompt="1"/>
          </p:nvPr>
        </p:nvSpPr>
        <p:spPr>
          <a:xfrm>
            <a:off x="1619672" y="254001"/>
            <a:ext cx="7261045" cy="501178"/>
          </a:xfrm>
        </p:spPr>
        <p:txBody>
          <a:bodyPr wrap="square" anchor="b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Tytuł działu</a:t>
            </a:r>
          </a:p>
        </p:txBody>
      </p:sp>
      <p:sp>
        <p:nvSpPr>
          <p:cNvPr id="20" name="Podtytuł 2"/>
          <p:cNvSpPr>
            <a:spLocks noGrp="1"/>
          </p:cNvSpPr>
          <p:nvPr>
            <p:ph type="subTitle" idx="13" hasCustomPrompt="1"/>
          </p:nvPr>
        </p:nvSpPr>
        <p:spPr>
          <a:xfrm>
            <a:off x="1135628" y="1484784"/>
            <a:ext cx="6724588" cy="369332"/>
          </a:xfrm>
        </p:spPr>
        <p:txBody>
          <a:bodyPr wrap="square">
            <a:spAutoFit/>
          </a:bodyPr>
          <a:lstStyle>
            <a:lvl1pPr marL="0" indent="0" algn="l">
              <a:spcBef>
                <a:spcPts val="0"/>
              </a:spcBef>
              <a:buNone/>
              <a:defRPr sz="1800" b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Tytuł slajdu</a:t>
            </a:r>
          </a:p>
        </p:txBody>
      </p:sp>
      <p:sp>
        <p:nvSpPr>
          <p:cNvPr id="11" name="Symbol zastępczy zawartości 2"/>
          <p:cNvSpPr>
            <a:spLocks noGrp="1"/>
          </p:cNvSpPr>
          <p:nvPr>
            <p:ph idx="14" hasCustomPrompt="1"/>
          </p:nvPr>
        </p:nvSpPr>
        <p:spPr>
          <a:xfrm>
            <a:off x="0" y="2084398"/>
            <a:ext cx="8142275" cy="1425600"/>
          </a:xfrm>
          <a:blipFill>
            <a:blip r:embed="rId3" cstate="print"/>
            <a:stretch>
              <a:fillRect/>
            </a:stretch>
          </a:blipFill>
        </p:spPr>
        <p:txBody>
          <a:bodyPr lIns="1224000" tIns="108000" rIns="576000" bIns="108000" anchor="t" anchorCtr="0">
            <a:normAutofit/>
          </a:bodyPr>
          <a:lstStyle>
            <a:lvl1pPr marL="0" indent="0" algn="just">
              <a:spcBef>
                <a:spcPts val="0"/>
              </a:spcBef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1100">
                <a:solidFill>
                  <a:schemeClr val="tx1"/>
                </a:solidFill>
              </a:defRPr>
            </a:lvl2pPr>
            <a:lvl3pPr marL="914400" indent="0">
              <a:buNone/>
              <a:defRPr sz="1100">
                <a:solidFill>
                  <a:schemeClr val="tx1"/>
                </a:solidFill>
              </a:defRPr>
            </a:lvl3pPr>
            <a:lvl4pPr marL="1371600" indent="0">
              <a:buNone/>
              <a:defRPr sz="1100">
                <a:solidFill>
                  <a:schemeClr val="tx1"/>
                </a:solidFill>
              </a:defRPr>
            </a:lvl4pPr>
            <a:lvl5pPr marL="1828800" indent="0"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Lid 5 linii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753023" y="64003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accent1"/>
                </a:solidFill>
              </a:defRPr>
            </a:lvl1pPr>
          </a:lstStyle>
          <a:p>
            <a:fld id="{D2766AA8-1B20-40C6-A13F-446A90243FF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6162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1135628" y="1541943"/>
            <a:ext cx="6724588" cy="36933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spAutoFit/>
          </a:bodyPr>
          <a:lstStyle/>
          <a:p>
            <a:r>
              <a:rPr lang="pl-PL" dirty="0"/>
              <a:t>Tytuł slajdu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134714" y="1916832"/>
            <a:ext cx="6725502" cy="4392488"/>
          </a:xfrm>
          <a:prstGeom prst="rect">
            <a:avLst/>
          </a:prstGeom>
        </p:spPr>
        <p:txBody>
          <a:bodyPr vert="horz" lIns="91440" tIns="108000" rIns="91440" bIns="45720" rtlCol="0">
            <a:normAutofit/>
          </a:bodyPr>
          <a:lstStyle/>
          <a:p>
            <a:pPr lvl="0"/>
            <a:r>
              <a:rPr lang="pl-PL" dirty="0"/>
              <a:t>Tekst slajdu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1619672" y="254001"/>
            <a:ext cx="7261045" cy="501179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753023" y="64003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accent1"/>
                </a:solidFill>
              </a:defRPr>
            </a:lvl1pPr>
          </a:lstStyle>
          <a:p>
            <a:fld id="{D2766AA8-1B20-40C6-A13F-446A90243FF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3807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defTabSz="914400" rtl="0" eaLnBrk="1" latinLnBrk="0" hangingPunct="1">
        <a:spcBef>
          <a:spcPct val="0"/>
        </a:spcBef>
        <a:buNone/>
        <a:defRPr sz="1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1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spcBef>
          <a:spcPct val="20000"/>
        </a:spcBef>
        <a:buFont typeface="Arial" pitchFamily="34" charset="0"/>
        <a:buNone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spcBef>
          <a:spcPct val="20000"/>
        </a:spcBef>
        <a:buFont typeface="Arial" pitchFamily="34" charset="0"/>
        <a:buNone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itchFamily="34" charset="0"/>
        <a:buNone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mailto:aleksander.sniegocki@wise-europa.eu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92885" y="2043820"/>
            <a:ext cx="7755579" cy="2308324"/>
          </a:xfrm>
        </p:spPr>
        <p:txBody>
          <a:bodyPr/>
          <a:lstStyle/>
          <a:p>
            <a:r>
              <a:rPr lang="pl-PL" sz="28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Unijny system handlu uprawnieniami </a:t>
            </a:r>
            <a:br>
              <a:rPr lang="pl-PL" sz="28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pl-PL" sz="28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do emisji EU ETS</a:t>
            </a:r>
            <a:br>
              <a:rPr lang="pl-PL" sz="28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pl-PL" sz="28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/>
            </a:r>
            <a:br>
              <a:rPr lang="pl-PL" sz="28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pl-PL" sz="20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Wykorzystanie dochodów z aukcji EU ETS</a:t>
            </a:r>
            <a:br>
              <a:rPr lang="pl-PL" sz="20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pl-PL" sz="20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oraz Funduszu Modernizacyjnego </a:t>
            </a:r>
            <a:br>
              <a:rPr lang="pl-PL" sz="20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pl-PL" sz="20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we wsparciu inicjatyw na rzecz wydajności energetycznej</a:t>
            </a:r>
            <a:endParaRPr lang="pl-PL" sz="2200" dirty="0">
              <a:solidFill>
                <a:schemeClr val="accent2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006527" y="4725144"/>
            <a:ext cx="7212375" cy="659975"/>
          </a:xfrm>
        </p:spPr>
        <p:txBody>
          <a:bodyPr/>
          <a:lstStyle/>
          <a:p>
            <a:r>
              <a:rPr lang="pl-PL" sz="1600" dirty="0">
                <a:latin typeface="Lato Regular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Aleksander Śniegocki</a:t>
            </a:r>
          </a:p>
          <a:p>
            <a:r>
              <a:rPr lang="pl-PL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Kierownik Projektu Energia i Klimat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half" idx="13"/>
          </p:nvPr>
        </p:nvSpPr>
        <p:spPr>
          <a:xfrm>
            <a:off x="1006527" y="5877272"/>
            <a:ext cx="5124143" cy="561486"/>
          </a:xfrm>
        </p:spPr>
        <p:txBody>
          <a:bodyPr/>
          <a:lstStyle/>
          <a:p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Warszawa</a:t>
            </a:r>
          </a:p>
          <a:p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21/11/2017</a:t>
            </a:r>
          </a:p>
        </p:txBody>
      </p:sp>
    </p:spTree>
    <p:extLst>
      <p:ext uri="{BB962C8B-B14F-4D97-AF65-F5344CB8AC3E}">
        <p14:creationId xmlns:p14="http://schemas.microsoft.com/office/powerpoint/2010/main" val="3819416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xmlns="" id="{56B55580-36E6-450B-AB40-F39FD676A0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122087"/>
              </p:ext>
            </p:extLst>
          </p:nvPr>
        </p:nvGraphicFramePr>
        <p:xfrm>
          <a:off x="827881" y="1988840"/>
          <a:ext cx="7488237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odtytuł 3"/>
          <p:cNvSpPr>
            <a:spLocks noGrp="1"/>
          </p:cNvSpPr>
          <p:nvPr>
            <p:ph type="subTitle" idx="13"/>
          </p:nvPr>
        </p:nvSpPr>
        <p:spPr>
          <a:xfrm>
            <a:off x="1281714" y="836712"/>
            <a:ext cx="6724588" cy="770774"/>
          </a:xfrm>
        </p:spPr>
        <p:txBody>
          <a:bodyPr/>
          <a:lstStyle/>
          <a:p>
            <a:r>
              <a:rPr lang="pl-PL" sz="2000" dirty="0">
                <a:solidFill>
                  <a:schemeClr val="accent2"/>
                </a:solidFill>
                <a:latin typeface="Lato Regular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Wyzwania modernizacyjne: elektroenergetyka a termomodernizacja budynków</a:t>
            </a:r>
          </a:p>
        </p:txBody>
      </p:sp>
    </p:spTree>
    <p:extLst>
      <p:ext uri="{BB962C8B-B14F-4D97-AF65-F5344CB8AC3E}">
        <p14:creationId xmlns:p14="http://schemas.microsoft.com/office/powerpoint/2010/main" val="701742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899592" y="1556792"/>
            <a:ext cx="7488832" cy="4752528"/>
          </a:xfrm>
        </p:spPr>
        <p:txBody>
          <a:bodyPr>
            <a:normAutofit/>
          </a:bodyPr>
          <a:lstStyle/>
          <a:p>
            <a:pPr marL="88900" algn="just"/>
            <a:endParaRPr lang="pl-PL" sz="1800" dirty="0">
              <a:solidFill>
                <a:schemeClr val="accent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57188" indent="-268288" algn="just"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System EU ETS pozwala na sfinansowanie kompleksowej polityki klimatycznej, w tym </a:t>
            </a:r>
            <a:r>
              <a:rPr lang="pl-PL" sz="1800" b="1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wielkoskalowego programu inwestycji </a:t>
            </a:r>
            <a:br>
              <a:rPr lang="pl-PL" sz="1800" b="1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pl-PL" sz="18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 poprawę efektywności energetycznej budynków</a:t>
            </a:r>
          </a:p>
          <a:p>
            <a:pPr marL="88900" algn="just"/>
            <a:endParaRPr lang="pl-PL" sz="1800" dirty="0">
              <a:solidFill>
                <a:schemeClr val="accent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57188" indent="-268288" algn="just">
              <a:buFont typeface="Wingdings" panose="05000000000000000000" pitchFamily="2" charset="2"/>
              <a:buChar char="ü"/>
            </a:pPr>
            <a:r>
              <a:rPr lang="pl-PL" sz="1800" b="1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Ryzyko przyjęcia podejścia inercyjnego</a:t>
            </a:r>
            <a:r>
              <a:rPr lang="pl-PL" sz="18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skoncentrowanie wsparcia w elektroenergetyce oraz przekazanie reszty środków z EU ETS do budżetu</a:t>
            </a:r>
          </a:p>
          <a:p>
            <a:pPr marL="88900" algn="just"/>
            <a:endParaRPr lang="pl-PL" sz="1800" dirty="0">
              <a:solidFill>
                <a:schemeClr val="accent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57188" indent="-268288" algn="just">
              <a:buFont typeface="Wingdings" panose="05000000000000000000" pitchFamily="2" charset="2"/>
              <a:buChar char="ü"/>
            </a:pPr>
            <a:r>
              <a:rPr lang="pl-PL" sz="1800" b="1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Wczesne określenie priorytetów inwestycyjnych</a:t>
            </a:r>
            <a:r>
              <a:rPr lang="pl-PL" sz="18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8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na lata 2021-2030 i zaangażowanie do dyskusji </a:t>
            </a:r>
            <a:r>
              <a:rPr lang="pl-PL" sz="1800" b="1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szerokiego grona interesariuszy </a:t>
            </a:r>
            <a:r>
              <a:rPr lang="pl-PL" sz="18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kluczowe dla uniknięcia inercji</a:t>
            </a:r>
          </a:p>
        </p:txBody>
      </p:sp>
      <p:sp>
        <p:nvSpPr>
          <p:cNvPr id="4" name="Podtytuł 3"/>
          <p:cNvSpPr>
            <a:spLocks noGrp="1"/>
          </p:cNvSpPr>
          <p:nvPr>
            <p:ph type="subTitle" idx="13"/>
          </p:nvPr>
        </p:nvSpPr>
        <p:spPr>
          <a:xfrm>
            <a:off x="1281714" y="836712"/>
            <a:ext cx="6724588" cy="462998"/>
          </a:xfrm>
        </p:spPr>
        <p:txBody>
          <a:bodyPr/>
          <a:lstStyle/>
          <a:p>
            <a:r>
              <a:rPr lang="pl-PL" sz="2000" dirty="0">
                <a:solidFill>
                  <a:schemeClr val="accent2"/>
                </a:solidFill>
                <a:latin typeface="Lato Regular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Wnioski</a:t>
            </a:r>
          </a:p>
        </p:txBody>
      </p:sp>
    </p:spTree>
    <p:extLst>
      <p:ext uri="{BB962C8B-B14F-4D97-AF65-F5344CB8AC3E}">
        <p14:creationId xmlns:p14="http://schemas.microsoft.com/office/powerpoint/2010/main" val="2864782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Podtytuł 3"/>
          <p:cNvSpPr>
            <a:spLocks noGrp="1"/>
          </p:cNvSpPr>
          <p:nvPr>
            <p:ph type="subTitle" idx="13"/>
          </p:nvPr>
        </p:nvSpPr>
        <p:spPr>
          <a:xfrm>
            <a:off x="1209706" y="908720"/>
            <a:ext cx="6724588" cy="647664"/>
          </a:xfrm>
        </p:spPr>
        <p:txBody>
          <a:bodyPr/>
          <a:lstStyle/>
          <a:p>
            <a:pPr algn="ctr"/>
            <a:r>
              <a:rPr lang="pl-PL" sz="3200" b="1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Dziękuję za uwagę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1874787" y="1556384"/>
            <a:ext cx="5394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24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hlinkClick r:id="rId2"/>
              </a:rPr>
              <a:t>aleksander.sniegocki@wise-europa.eu</a:t>
            </a:r>
            <a:endParaRPr lang="pl-PL" sz="2400" b="1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80268B5F-7C88-4DDA-A941-5C3A6C7FBF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2204048"/>
            <a:ext cx="7940882" cy="4469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427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tytuł 3"/>
          <p:cNvSpPr txBox="1">
            <a:spLocks/>
          </p:cNvSpPr>
          <p:nvPr/>
        </p:nvSpPr>
        <p:spPr>
          <a:xfrm>
            <a:off x="1043608" y="980728"/>
            <a:ext cx="7560840" cy="462998"/>
          </a:xfrm>
          <a:prstGeom prst="rect">
            <a:avLst/>
          </a:prstGeom>
        </p:spPr>
        <p:txBody>
          <a:bodyPr vert="horz" wrap="square" lIns="91440" tIns="108000" rIns="91440" bIns="45720" rtlCol="0">
            <a:sp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000" dirty="0">
                <a:solidFill>
                  <a:schemeClr val="accent2"/>
                </a:solidFill>
                <a:latin typeface="Lato Regular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Kim jesteśmy?</a:t>
            </a:r>
          </a:p>
        </p:txBody>
      </p:sp>
      <p:sp>
        <p:nvSpPr>
          <p:cNvPr id="6" name="Symbol zastępczy zawartości 1"/>
          <p:cNvSpPr>
            <a:spLocks noGrp="1"/>
          </p:cNvSpPr>
          <p:nvPr>
            <p:ph idx="1"/>
          </p:nvPr>
        </p:nvSpPr>
        <p:spPr>
          <a:xfrm>
            <a:off x="1115616" y="1844824"/>
            <a:ext cx="7200800" cy="1368152"/>
          </a:xfrm>
        </p:spPr>
        <p:txBody>
          <a:bodyPr>
            <a:normAutofit lnSpcReduction="10000"/>
          </a:bodyPr>
          <a:lstStyle/>
          <a:p>
            <a:pPr marL="88900" indent="-1588"/>
            <a:r>
              <a:rPr lang="pl-PL" sz="1600" b="1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WiseEuropa to </a:t>
            </a:r>
            <a:r>
              <a:rPr lang="pl-PL" sz="1600" b="1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niezależny </a:t>
            </a:r>
            <a:r>
              <a:rPr lang="pl-PL" sz="1600" b="1" dirty="0" err="1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think</a:t>
            </a:r>
            <a:r>
              <a:rPr lang="pl-PL" sz="1600" b="1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-tank</a:t>
            </a:r>
            <a:r>
              <a:rPr lang="pl-PL" sz="1600" b="1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który specjalizuje się w ekonomii, polityce gospodarczej i społecznej oraz stosunkach międzynarodowych.</a:t>
            </a:r>
          </a:p>
          <a:p>
            <a:pPr marL="88900" indent="-1588"/>
            <a:endParaRPr lang="pl-PL" sz="1600" b="1" dirty="0">
              <a:solidFill>
                <a:schemeClr val="accent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88900" indent="-1588"/>
            <a:r>
              <a:rPr lang="pl-PL" sz="1600" b="1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Nasze programy badawcze:</a:t>
            </a:r>
            <a:endParaRPr lang="pl-PL" sz="1600" dirty="0">
              <a:solidFill>
                <a:schemeClr val="accent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728" y="3356992"/>
            <a:ext cx="4896544" cy="3382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56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899592" y="1556792"/>
            <a:ext cx="7632848" cy="4896544"/>
          </a:xfrm>
        </p:spPr>
        <p:txBody>
          <a:bodyPr>
            <a:normAutofit/>
          </a:bodyPr>
          <a:lstStyle/>
          <a:p>
            <a:pPr marL="428625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EU ETS to system </a:t>
            </a:r>
            <a:r>
              <a:rPr lang="pl-PL" sz="2000" i="1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cap &amp; trade</a:t>
            </a:r>
            <a:r>
              <a:rPr lang="pl-PL" sz="20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tzn. system, w którym </a:t>
            </a:r>
          </a:p>
          <a:p>
            <a:pPr marL="1057275" lvl="1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pl-PL" sz="1600" b="1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efekt środowiskowy jest znany </a:t>
            </a:r>
            <a: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(ograniczenie wolumenu emisji - cap), </a:t>
            </a:r>
          </a:p>
          <a:p>
            <a:pPr marL="1057275" lvl="1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pl-PL" sz="1600" b="1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uprawnieniami do emisji można handlować </a:t>
            </a:r>
            <a: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między firmami (trade), </a:t>
            </a:r>
          </a:p>
          <a:p>
            <a:pPr marL="1057275" lvl="1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pl-PL" sz="1600" b="1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przyszła cena </a:t>
            </a:r>
            <a: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uprawnień do emisji </a:t>
            </a:r>
            <a:r>
              <a:rPr lang="pl-PL" sz="1600" b="1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nie jest z góry znana </a:t>
            </a:r>
            <a:endParaRPr lang="pl-PL" sz="1600" dirty="0">
              <a:solidFill>
                <a:schemeClr val="accent2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428625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Podział uprawnień: stopniowe odchodzenie od bezpłatnego przydziału na rzecz aukcji (sprzedający – głównie państwa członkowskie)</a:t>
            </a:r>
          </a:p>
          <a:p>
            <a:pPr marL="428625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Kryzys gospodarczy i brak koordynacji z innymi politykami </a:t>
            </a:r>
            <a:r>
              <a:rPr lang="pl-PL" sz="20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Wingdings" panose="05000000000000000000" pitchFamily="2" charset="2"/>
              </a:rPr>
              <a:t></a:t>
            </a:r>
            <a:r>
              <a:rPr lang="en-US" sz="20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Wingdings" panose="05000000000000000000" pitchFamily="2" charset="2"/>
              </a:rPr>
              <a:t> </a:t>
            </a:r>
            <a:r>
              <a:rPr lang="pl-PL" sz="20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Wingdings" panose="05000000000000000000" pitchFamily="2" charset="2"/>
              </a:rPr>
              <a:t>popyt poniżej oczekiwanego, duża </a:t>
            </a:r>
            <a:r>
              <a:rPr lang="pl-PL" sz="20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Wingdings" panose="05000000000000000000" pitchFamily="2" charset="2"/>
              </a:rPr>
              <a:t>nadwyżka i niska cena uprawnień</a:t>
            </a:r>
          </a:p>
          <a:p>
            <a:pPr marL="428625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Reforma EU ETS na lata 2021-2030: </a:t>
            </a:r>
            <a:r>
              <a:rPr lang="pl-PL" sz="20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interwencja ilościowa </a:t>
            </a:r>
            <a:r>
              <a:rPr lang="pl-PL" sz="20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na rynku (ograniczenie nadwyżki), korekta zasad osłony przemysłu przed zjawiskiem </a:t>
            </a:r>
            <a:r>
              <a:rPr lang="pl-PL" sz="2000" i="1" dirty="0" err="1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carbon</a:t>
            </a:r>
            <a:r>
              <a:rPr lang="pl-PL" sz="2000" i="1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2000" i="1" dirty="0" err="1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leakage</a:t>
            </a:r>
            <a:r>
              <a:rPr lang="pl-PL" sz="20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Fundusz na rzecz Innowacji,</a:t>
            </a:r>
            <a:r>
              <a:rPr lang="pl-PL" sz="20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Fundusz Modernizacyjny</a:t>
            </a:r>
            <a:endParaRPr lang="pl-PL" sz="2000" dirty="0">
              <a:solidFill>
                <a:schemeClr val="accent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Podtytuł 3"/>
          <p:cNvSpPr>
            <a:spLocks noGrp="1"/>
          </p:cNvSpPr>
          <p:nvPr>
            <p:ph type="subTitle" idx="13"/>
          </p:nvPr>
        </p:nvSpPr>
        <p:spPr>
          <a:xfrm>
            <a:off x="1281714" y="836712"/>
            <a:ext cx="6724588" cy="462998"/>
          </a:xfrm>
        </p:spPr>
        <p:txBody>
          <a:bodyPr/>
          <a:lstStyle/>
          <a:p>
            <a:r>
              <a:rPr lang="pl-PL" sz="2000" dirty="0">
                <a:solidFill>
                  <a:schemeClr val="accent2"/>
                </a:solidFill>
                <a:latin typeface="Lato Regular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O systemie EU ETS</a:t>
            </a:r>
          </a:p>
        </p:txBody>
      </p:sp>
    </p:spTree>
    <p:extLst>
      <p:ext uri="{BB962C8B-B14F-4D97-AF65-F5344CB8AC3E}">
        <p14:creationId xmlns:p14="http://schemas.microsoft.com/office/powerpoint/2010/main" val="236492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3"/>
          <p:cNvSpPr>
            <a:spLocks noGrp="1"/>
          </p:cNvSpPr>
          <p:nvPr>
            <p:ph type="subTitle" idx="13"/>
          </p:nvPr>
        </p:nvSpPr>
        <p:spPr>
          <a:xfrm>
            <a:off x="1187624" y="908720"/>
            <a:ext cx="7488832" cy="462998"/>
          </a:xfrm>
        </p:spPr>
        <p:txBody>
          <a:bodyPr/>
          <a:lstStyle/>
          <a:p>
            <a:r>
              <a:rPr lang="pl-PL" sz="2000" dirty="0">
                <a:solidFill>
                  <a:schemeClr val="accent2"/>
                </a:solidFill>
                <a:latin typeface="Lato Regular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Środki z EU ETS do dyspozycji polskiego rządu</a:t>
            </a: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xmlns="" id="{7C6527A8-6419-4E16-914B-F936A0A26CA4}"/>
              </a:ext>
            </a:extLst>
          </p:cNvPr>
          <p:cNvGrpSpPr/>
          <p:nvPr/>
        </p:nvGrpSpPr>
        <p:grpSpPr>
          <a:xfrm>
            <a:off x="641899" y="1430414"/>
            <a:ext cx="7915922" cy="3129157"/>
            <a:chOff x="614039" y="1880828"/>
            <a:chExt cx="7915922" cy="3129157"/>
          </a:xfrm>
        </p:grpSpPr>
        <p:pic>
          <p:nvPicPr>
            <p:cNvPr id="3" name="Obraz 2"/>
            <p:cNvPicPr>
              <a:picLocks noChangeAspect="1"/>
            </p:cNvPicPr>
            <p:nvPr/>
          </p:nvPicPr>
          <p:blipFill rotWithShape="1">
            <a:blip r:embed="rId2"/>
            <a:srcRect b="10516"/>
            <a:stretch/>
          </p:blipFill>
          <p:spPr>
            <a:xfrm>
              <a:off x="614039" y="1880828"/>
              <a:ext cx="7915922" cy="3096344"/>
            </a:xfrm>
            <a:prstGeom prst="rect">
              <a:avLst/>
            </a:prstGeom>
          </p:spPr>
        </p:pic>
        <p:sp>
          <p:nvSpPr>
            <p:cNvPr id="2" name="pole tekstowe 1">
              <a:extLst>
                <a:ext uri="{FF2B5EF4-FFF2-40B4-BE49-F238E27FC236}">
                  <a16:creationId xmlns:a16="http://schemas.microsoft.com/office/drawing/2014/main" xmlns="" id="{C0C4CB15-57FD-4E0C-B8CC-D00E1E04DF78}"/>
                </a:ext>
              </a:extLst>
            </p:cNvPr>
            <p:cNvSpPr txBox="1"/>
            <p:nvPr/>
          </p:nvSpPr>
          <p:spPr>
            <a:xfrm>
              <a:off x="1547664" y="4486765"/>
              <a:ext cx="189827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l-PL" sz="1400" dirty="0">
                  <a:solidFill>
                    <a:srgbClr val="C00000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Przekazanie środków </a:t>
              </a:r>
              <a:br>
                <a:rPr lang="pl-PL" sz="1400" dirty="0">
                  <a:solidFill>
                    <a:srgbClr val="C00000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</a:br>
              <a:r>
                <a:rPr lang="pl-PL" sz="1400" dirty="0">
                  <a:solidFill>
                    <a:srgbClr val="C00000"/>
                  </a:solidFill>
                  <a:latin typeface="Lato" panose="020F0502020204030203" pitchFamily="34" charset="0"/>
                  <a:ea typeface="Lato" panose="020F0502020204030203" pitchFamily="34" charset="0"/>
                  <a:cs typeface="Lato" panose="020F0502020204030203" pitchFamily="34" charset="0"/>
                </a:rPr>
                <a:t>do budżetu</a:t>
              </a:r>
            </a:p>
          </p:txBody>
        </p:sp>
      </p:grp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xmlns="" id="{3EF02DF1-7994-43C8-8B64-D95B19F6BD6D}"/>
              </a:ext>
            </a:extLst>
          </p:cNvPr>
          <p:cNvSpPr txBox="1">
            <a:spLocks/>
          </p:cNvSpPr>
          <p:nvPr/>
        </p:nvSpPr>
        <p:spPr>
          <a:xfrm>
            <a:off x="908761" y="4869160"/>
            <a:ext cx="7649060" cy="1656184"/>
          </a:xfrm>
          <a:prstGeom prst="rect">
            <a:avLst/>
          </a:prstGeom>
        </p:spPr>
        <p:txBody>
          <a:bodyPr vert="horz" lIns="91440" tIns="10800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11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accent1"/>
                </a:solidFill>
                <a:latin typeface="Lato Bold" panose="020F0502020204030203" pitchFamily="34" charset="0"/>
                <a:ea typeface="Lato Bold" panose="020F0502020204030203" pitchFamily="34" charset="0"/>
                <a:cs typeface="Lato Bold" panose="020F0502020204030203" pitchFamily="34" charset="0"/>
              </a:rPr>
              <a:t>Polska jest obecnie </a:t>
            </a:r>
            <a:r>
              <a:rPr lang="pl-PL" sz="1600" b="1" dirty="0">
                <a:solidFill>
                  <a:schemeClr val="accent1"/>
                </a:solidFill>
                <a:latin typeface="Lato Bold" panose="020F0502020204030203" pitchFamily="34" charset="0"/>
                <a:ea typeface="Lato Bold" panose="020F0502020204030203" pitchFamily="34" charset="0"/>
                <a:cs typeface="Lato Bold" panose="020F0502020204030203" pitchFamily="34" charset="0"/>
              </a:rPr>
              <a:t>beneficjentem netto przepływów środków</a:t>
            </a:r>
            <a:r>
              <a:rPr lang="pl-PL" sz="1600" dirty="0">
                <a:solidFill>
                  <a:schemeClr val="accent1"/>
                </a:solidFill>
                <a:latin typeface="Lato Bold" panose="020F0502020204030203" pitchFamily="34" charset="0"/>
                <a:ea typeface="Lato Bold" panose="020F0502020204030203" pitchFamily="34" charset="0"/>
                <a:cs typeface="Lato Bold" panose="020F0502020204030203" pitchFamily="34" charset="0"/>
              </a:rPr>
              <a:t> w EU ETS</a:t>
            </a:r>
            <a: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Zmieni się to jednak, jeżeli będziemy redukować emisje wolniej od reszty 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Wytyczne europejskie wskazują, że </a:t>
            </a:r>
            <a:r>
              <a:rPr lang="pl-PL" sz="1600" b="1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przynajmniej 50% </a:t>
            </a:r>
            <a: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środków uzyskanych </a:t>
            </a:r>
            <a:b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pl-PL" sz="1600" b="1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ze sprzedaży uprawnień na aukcjach </a:t>
            </a:r>
            <a: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powinny zostać przeznaczone na wsparcie niskoemisyjnej transformacji. Dla </a:t>
            </a:r>
            <a:r>
              <a:rPr lang="pl-PL" sz="1600" b="1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Funduszu Modernizacyjnego </a:t>
            </a:r>
            <a: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musi to być </a:t>
            </a:r>
            <a:r>
              <a:rPr lang="pl-PL" sz="1600" b="1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100%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pl-PL" sz="1600" dirty="0">
              <a:solidFill>
                <a:schemeClr val="accent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015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3"/>
          <p:cNvSpPr>
            <a:spLocks noGrp="1"/>
          </p:cNvSpPr>
          <p:nvPr>
            <p:ph type="subTitle" idx="13"/>
          </p:nvPr>
        </p:nvSpPr>
        <p:spPr>
          <a:xfrm>
            <a:off x="971600" y="905873"/>
            <a:ext cx="7344816" cy="770774"/>
          </a:xfrm>
        </p:spPr>
        <p:txBody>
          <a:bodyPr/>
          <a:lstStyle/>
          <a:p>
            <a:r>
              <a:rPr lang="pl-PL" sz="2000" dirty="0">
                <a:solidFill>
                  <a:schemeClr val="accent2"/>
                </a:solidFill>
                <a:latin typeface="Lato Regular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Szacunkowy wpływ reformy systemu EU ETS na cenę oraz ilość dostępnych uprawnień</a:t>
            </a:r>
          </a:p>
        </p:txBody>
      </p:sp>
      <p:grpSp>
        <p:nvGrpSpPr>
          <p:cNvPr id="16" name="Grupa 15"/>
          <p:cNvGrpSpPr/>
          <p:nvPr/>
        </p:nvGrpSpPr>
        <p:grpSpPr>
          <a:xfrm>
            <a:off x="611560" y="1844824"/>
            <a:ext cx="5305945" cy="4850957"/>
            <a:chOff x="1304925" y="492994"/>
            <a:chExt cx="6534150" cy="6320382"/>
          </a:xfrm>
        </p:grpSpPr>
        <p:pic>
          <p:nvPicPr>
            <p:cNvPr id="11" name="Obraz 10"/>
            <p:cNvPicPr>
              <a:picLocks noChangeAspect="1"/>
            </p:cNvPicPr>
            <p:nvPr/>
          </p:nvPicPr>
          <p:blipFill rotWithShape="1">
            <a:blip r:embed="rId2"/>
            <a:srcRect b="59024"/>
            <a:stretch/>
          </p:blipFill>
          <p:spPr>
            <a:xfrm>
              <a:off x="1304925" y="492994"/>
              <a:ext cx="6534150" cy="2942854"/>
            </a:xfrm>
            <a:prstGeom prst="rect">
              <a:avLst/>
            </a:prstGeom>
          </p:spPr>
        </p:pic>
        <p:pic>
          <p:nvPicPr>
            <p:cNvPr id="12" name="Obraz 11"/>
            <p:cNvPicPr>
              <a:picLocks noChangeAspect="1"/>
            </p:cNvPicPr>
            <p:nvPr/>
          </p:nvPicPr>
          <p:blipFill rotWithShape="1">
            <a:blip r:embed="rId2"/>
            <a:srcRect t="58021"/>
            <a:stretch/>
          </p:blipFill>
          <p:spPr>
            <a:xfrm>
              <a:off x="1304925" y="3438475"/>
              <a:ext cx="6534150" cy="3014861"/>
            </a:xfrm>
            <a:prstGeom prst="rect">
              <a:avLst/>
            </a:prstGeom>
          </p:spPr>
        </p:pic>
        <p:pic>
          <p:nvPicPr>
            <p:cNvPr id="14" name="Obraz 13"/>
            <p:cNvPicPr>
              <a:picLocks noChangeAspect="1"/>
            </p:cNvPicPr>
            <p:nvPr/>
          </p:nvPicPr>
          <p:blipFill rotWithShape="1">
            <a:blip r:embed="rId3"/>
            <a:srcRect t="51544" r="9243" b="5502"/>
            <a:stretch/>
          </p:blipFill>
          <p:spPr>
            <a:xfrm>
              <a:off x="1304926" y="6453336"/>
              <a:ext cx="6363418" cy="360040"/>
            </a:xfrm>
            <a:prstGeom prst="rect">
              <a:avLst/>
            </a:prstGeom>
          </p:spPr>
        </p:pic>
      </p:grpSp>
      <p:sp>
        <p:nvSpPr>
          <p:cNvPr id="7" name="Prostokąt 6">
            <a:extLst>
              <a:ext uri="{FF2B5EF4-FFF2-40B4-BE49-F238E27FC236}">
                <a16:creationId xmlns:a16="http://schemas.microsoft.com/office/drawing/2014/main" xmlns="" id="{52509DB8-B8B5-45CB-95B6-6060C0D4FEA5}"/>
              </a:ext>
            </a:extLst>
          </p:cNvPr>
          <p:cNvSpPr/>
          <p:nvPr/>
        </p:nvSpPr>
        <p:spPr>
          <a:xfrm>
            <a:off x="6444208" y="2974159"/>
            <a:ext cx="244827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b="1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Wingdings" panose="05000000000000000000" pitchFamily="2" charset="2"/>
              </a:rPr>
              <a:t>Reforma EU ETS</a:t>
            </a:r>
            <a: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Wingdings" panose="05000000000000000000" pitchFamily="2" charset="2"/>
              </a:rPr>
              <a:t>: przejściowy spadek liczby sprzedawanych uprawnień i oczekiwany wzrost ich ceny</a:t>
            </a:r>
          </a:p>
          <a:p>
            <a:pPr algn="just"/>
            <a:endParaRPr lang="pl-PL" sz="1600" dirty="0">
              <a:solidFill>
                <a:schemeClr val="accent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  <a:sym typeface="Wingdings" panose="05000000000000000000" pitchFamily="2" charset="2"/>
            </a:endParaRPr>
          </a:p>
          <a:p>
            <a:pPr marL="285750" indent="-285750" algn="just">
              <a:buFont typeface="Wingdings" panose="05000000000000000000" pitchFamily="2" charset="2"/>
              <a:buChar char="à"/>
            </a:pPr>
            <a:r>
              <a:rPr lang="pl-PL" sz="1600" b="1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Wingdings" panose="05000000000000000000" pitchFamily="2" charset="2"/>
              </a:rPr>
              <a:t>Co przeważy?</a:t>
            </a:r>
            <a:endParaRPr lang="pl-PL" sz="1600" b="1" dirty="0">
              <a:solidFill>
                <a:schemeClr val="accent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777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3"/>
          <p:cNvSpPr>
            <a:spLocks noGrp="1"/>
          </p:cNvSpPr>
          <p:nvPr>
            <p:ph type="subTitle" idx="13"/>
          </p:nvPr>
        </p:nvSpPr>
        <p:spPr>
          <a:xfrm>
            <a:off x="971600" y="980728"/>
            <a:ext cx="7272808" cy="709219"/>
          </a:xfrm>
        </p:spPr>
        <p:txBody>
          <a:bodyPr/>
          <a:lstStyle/>
          <a:p>
            <a:r>
              <a:rPr lang="pl-PL" dirty="0">
                <a:solidFill>
                  <a:schemeClr val="accent2"/>
                </a:solidFill>
                <a:latin typeface="Lato Regular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Szacunkowy wpływ reformy systemu EU ETS na pulę środków do dyspozycji polskiego rządu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xmlns="" id="{073E83CC-5D49-4ABF-83A6-288DA812574C}"/>
              </a:ext>
            </a:extLst>
          </p:cNvPr>
          <p:cNvSpPr/>
          <p:nvPr/>
        </p:nvSpPr>
        <p:spPr>
          <a:xfrm>
            <a:off x="470586" y="5986153"/>
            <a:ext cx="83884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à"/>
            </a:pPr>
            <a:r>
              <a:rPr lang="pl-PL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Wingdings" panose="05000000000000000000" pitchFamily="2" charset="2"/>
              </a:rPr>
              <a:t>Szacunki wskazują, że efektem netto reformy EU ETS będzie znaczny wzrost dostępnych dla Polski środków na modernizację </a:t>
            </a:r>
            <a:r>
              <a:rPr lang="pl-PL" b="1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Wingdings" panose="05000000000000000000" pitchFamily="2" charset="2"/>
              </a:rPr>
              <a:t>(</a:t>
            </a:r>
            <a:r>
              <a:rPr lang="pl-PL" b="1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Wingdings" panose="05000000000000000000" pitchFamily="2" charset="2"/>
              </a:rPr>
              <a:t>25 mld zł </a:t>
            </a:r>
            <a:r>
              <a:rPr lang="en-US" b="1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Wingdings" panose="05000000000000000000" pitchFamily="2" charset="2"/>
              </a:rPr>
              <a:t> 100 </a:t>
            </a:r>
            <a:r>
              <a:rPr lang="en-US" b="1" dirty="0" err="1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Wingdings" panose="05000000000000000000" pitchFamily="2" charset="2"/>
              </a:rPr>
              <a:t>mld</a:t>
            </a:r>
            <a:r>
              <a:rPr lang="en-US" b="1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Wingdings" panose="05000000000000000000" pitchFamily="2" charset="2"/>
              </a:rPr>
              <a:t> z</a:t>
            </a:r>
            <a:r>
              <a:rPr lang="pl-PL" b="1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Wingdings" panose="05000000000000000000" pitchFamily="2" charset="2"/>
              </a:rPr>
              <a:t>ł</a:t>
            </a:r>
            <a:r>
              <a:rPr lang="pl-PL" b="1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sym typeface="Wingdings" panose="05000000000000000000" pitchFamily="2" charset="2"/>
              </a:rPr>
              <a:t>)</a:t>
            </a:r>
            <a:endParaRPr lang="pl-PL" b="1" dirty="0">
              <a:solidFill>
                <a:schemeClr val="accent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xmlns="" id="{A44A3D1B-75B9-4DD2-A4D8-93C30ACF717E}"/>
              </a:ext>
            </a:extLst>
          </p:cNvPr>
          <p:cNvSpPr txBox="1">
            <a:spLocks/>
          </p:cNvSpPr>
          <p:nvPr/>
        </p:nvSpPr>
        <p:spPr>
          <a:xfrm>
            <a:off x="1475656" y="1784209"/>
            <a:ext cx="1590554" cy="576064"/>
          </a:xfrm>
          <a:prstGeom prst="rect">
            <a:avLst/>
          </a:prstGeom>
        </p:spPr>
        <p:txBody>
          <a:bodyPr vert="horz" lIns="91440" tIns="10800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11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600" b="1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Bez reformy</a:t>
            </a:r>
          </a:p>
        </p:txBody>
      </p:sp>
      <p:sp>
        <p:nvSpPr>
          <p:cNvPr id="8" name="Symbol zastępczy zawartości 6">
            <a:extLst>
              <a:ext uri="{FF2B5EF4-FFF2-40B4-BE49-F238E27FC236}">
                <a16:creationId xmlns:a16="http://schemas.microsoft.com/office/drawing/2014/main" xmlns="" id="{8B94D68A-9458-475E-BEFA-0FC854BACE35}"/>
              </a:ext>
            </a:extLst>
          </p:cNvPr>
          <p:cNvSpPr txBox="1">
            <a:spLocks/>
          </p:cNvSpPr>
          <p:nvPr/>
        </p:nvSpPr>
        <p:spPr>
          <a:xfrm>
            <a:off x="5427977" y="1784209"/>
            <a:ext cx="1590554" cy="576064"/>
          </a:xfrm>
          <a:prstGeom prst="rect">
            <a:avLst/>
          </a:prstGeom>
        </p:spPr>
        <p:txBody>
          <a:bodyPr vert="horz" lIns="91440" tIns="10800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11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600" b="1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 reformą</a:t>
            </a: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782397C3-4493-40A9-9A4A-DAD54BA044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661" y="2343449"/>
            <a:ext cx="9014275" cy="3312368"/>
          </a:xfrm>
          <a:prstGeom prst="rect">
            <a:avLst/>
          </a:prstGeom>
        </p:spPr>
      </p:pic>
      <p:sp>
        <p:nvSpPr>
          <p:cNvPr id="10" name="Symbol zastępczy zawartości 6">
            <a:extLst>
              <a:ext uri="{FF2B5EF4-FFF2-40B4-BE49-F238E27FC236}">
                <a16:creationId xmlns:a16="http://schemas.microsoft.com/office/drawing/2014/main" xmlns="" id="{4E375687-548F-42C7-80B9-1FBAB2C6C212}"/>
              </a:ext>
            </a:extLst>
          </p:cNvPr>
          <p:cNvSpPr txBox="1">
            <a:spLocks/>
          </p:cNvSpPr>
          <p:nvPr/>
        </p:nvSpPr>
        <p:spPr>
          <a:xfrm>
            <a:off x="6250035" y="5548827"/>
            <a:ext cx="2736304" cy="576064"/>
          </a:xfrm>
          <a:prstGeom prst="rect">
            <a:avLst/>
          </a:prstGeom>
        </p:spPr>
        <p:txBody>
          <a:bodyPr vert="horz" lIns="91440" tIns="10800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11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200" i="1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Źródło: obliczenia własne WiseEuropa</a:t>
            </a:r>
          </a:p>
        </p:txBody>
      </p:sp>
    </p:spTree>
    <p:extLst>
      <p:ext uri="{BB962C8B-B14F-4D97-AF65-F5344CB8AC3E}">
        <p14:creationId xmlns:p14="http://schemas.microsoft.com/office/powerpoint/2010/main" val="63204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3"/>
          <p:cNvSpPr>
            <a:spLocks noGrp="1"/>
          </p:cNvSpPr>
          <p:nvPr>
            <p:ph type="subTitle" idx="13"/>
          </p:nvPr>
        </p:nvSpPr>
        <p:spPr>
          <a:xfrm>
            <a:off x="1281714" y="836712"/>
            <a:ext cx="6724588" cy="770774"/>
          </a:xfrm>
        </p:spPr>
        <p:txBody>
          <a:bodyPr/>
          <a:lstStyle/>
          <a:p>
            <a:r>
              <a:rPr lang="pl-PL" sz="2000" dirty="0">
                <a:solidFill>
                  <a:schemeClr val="accent2"/>
                </a:solidFill>
                <a:latin typeface="Lato Regular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Środki z EU ETS a potrzeby modernizacyjne do roku 2030 – ogrzewanie w budynkach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857F3056-6298-4201-9D89-74E0CC0B4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521" y="5281424"/>
            <a:ext cx="8748464" cy="1479726"/>
          </a:xfrm>
        </p:spPr>
        <p:txBody>
          <a:bodyPr>
            <a:normAutofit fontScale="92500"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Ocena pakietu inwestycyjnego: termomodernizacja budynków (</a:t>
            </a:r>
            <a:r>
              <a:rPr lang="pl-PL" sz="1600" b="1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ok.</a:t>
            </a:r>
            <a: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b="1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40% </a:t>
            </a:r>
            <a: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całkowitego potencjału) oraz inwestycje w źródła ciepła oparte na OZE (biomasa, pompy ciepła)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Realizacja inwestycji przyniesie do 2030 r. roczne oszczędności energii końcowej rzędu </a:t>
            </a:r>
            <a:r>
              <a:rPr lang="pl-PL" sz="1600" b="1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5 </a:t>
            </a:r>
            <a:r>
              <a:rPr lang="pl-PL" sz="1600" b="1" dirty="0" err="1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Mtoe</a:t>
            </a:r>
            <a: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b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 odpowiada </a:t>
            </a:r>
            <a:r>
              <a:rPr lang="pl-PL" sz="1600" b="1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ok. </a:t>
            </a:r>
            <a:r>
              <a:rPr lang="en-US" sz="1600" b="1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8</a:t>
            </a:r>
            <a:r>
              <a:rPr lang="pl-PL" sz="1600" b="1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% </a:t>
            </a:r>
            <a: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całkowitego popytu Polski na energię. </a:t>
            </a:r>
            <a:b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Efekt środowiskowy: spadek szkodliwych emisji </a:t>
            </a:r>
            <a:r>
              <a:rPr lang="pl-PL" sz="1600" b="1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 ponad 40%</a:t>
            </a:r>
          </a:p>
        </p:txBody>
      </p:sp>
      <p:sp>
        <p:nvSpPr>
          <p:cNvPr id="8" name="Symbol zastępczy zawartości 6">
            <a:extLst>
              <a:ext uri="{FF2B5EF4-FFF2-40B4-BE49-F238E27FC236}">
                <a16:creationId xmlns:a16="http://schemas.microsoft.com/office/drawing/2014/main" xmlns="" id="{33EA160C-FC1E-4D24-B63B-7EA9DA8AB850}"/>
              </a:ext>
            </a:extLst>
          </p:cNvPr>
          <p:cNvSpPr txBox="1">
            <a:spLocks/>
          </p:cNvSpPr>
          <p:nvPr/>
        </p:nvSpPr>
        <p:spPr>
          <a:xfrm>
            <a:off x="5940153" y="4403789"/>
            <a:ext cx="2736304" cy="576064"/>
          </a:xfrm>
          <a:prstGeom prst="rect">
            <a:avLst/>
          </a:prstGeom>
        </p:spPr>
        <p:txBody>
          <a:bodyPr vert="horz" lIns="91440" tIns="10800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11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200" i="1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Źródło: obliczenia własne WiseEuropa, szacunki KAPE i IEO</a:t>
            </a: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5E83895A-1156-46E8-B10D-8AC151B22F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281" y="1634565"/>
            <a:ext cx="7295021" cy="3665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173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3"/>
          <p:cNvSpPr>
            <a:spLocks noGrp="1"/>
          </p:cNvSpPr>
          <p:nvPr>
            <p:ph type="subTitle" idx="13"/>
          </p:nvPr>
        </p:nvSpPr>
        <p:spPr>
          <a:xfrm>
            <a:off x="971600" y="908720"/>
            <a:ext cx="7351654" cy="770774"/>
          </a:xfrm>
        </p:spPr>
        <p:txBody>
          <a:bodyPr/>
          <a:lstStyle/>
          <a:p>
            <a:r>
              <a:rPr lang="pl-PL" sz="2000" dirty="0">
                <a:solidFill>
                  <a:schemeClr val="accent2"/>
                </a:solidFill>
                <a:latin typeface="Lato Regular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Możliwe kierunki wykorzystania środków z EU ETS po 2020 r.</a:t>
            </a:r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6582" y="3212976"/>
            <a:ext cx="7546672" cy="3456384"/>
          </a:xfrm>
          <a:prstGeom prst="rect">
            <a:avLst/>
          </a:prstGeom>
        </p:spPr>
      </p:pic>
      <p:sp>
        <p:nvSpPr>
          <p:cNvPr id="6" name="Symbol zastępczy zawartości 6"/>
          <p:cNvSpPr txBox="1">
            <a:spLocks/>
          </p:cNvSpPr>
          <p:nvPr/>
        </p:nvSpPr>
        <p:spPr>
          <a:xfrm>
            <a:off x="749198" y="1628800"/>
            <a:ext cx="8143282" cy="1407038"/>
          </a:xfrm>
          <a:prstGeom prst="rect">
            <a:avLst/>
          </a:prstGeom>
        </p:spPr>
        <p:txBody>
          <a:bodyPr vert="horz" lIns="91440" tIns="10800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11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Pomimo skupienia się debaty publicznej na </a:t>
            </a:r>
            <a:r>
              <a:rPr lang="pl-PL" sz="16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wyzwaniach energetyki</a:t>
            </a:r>
            <a: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istotne są również inne elementy polityki klimatycznej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Blisko </a:t>
            </a:r>
            <a:r>
              <a:rPr lang="pl-PL" sz="1600" b="1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70 mld zł </a:t>
            </a:r>
            <a: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na inwestycje poza energetyką – przy jednoczesnej osłonie przemysłu i wsparciu restrukturyzacji</a:t>
            </a:r>
          </a:p>
        </p:txBody>
      </p:sp>
      <p:sp>
        <p:nvSpPr>
          <p:cNvPr id="9" name="Symbol zastępczy zawartości 6">
            <a:extLst>
              <a:ext uri="{FF2B5EF4-FFF2-40B4-BE49-F238E27FC236}">
                <a16:creationId xmlns:a16="http://schemas.microsoft.com/office/drawing/2014/main" xmlns="" id="{56340253-44BC-4593-B6FF-A237C6376EFF}"/>
              </a:ext>
            </a:extLst>
          </p:cNvPr>
          <p:cNvSpPr txBox="1">
            <a:spLocks/>
          </p:cNvSpPr>
          <p:nvPr/>
        </p:nvSpPr>
        <p:spPr>
          <a:xfrm>
            <a:off x="6121405" y="6281936"/>
            <a:ext cx="3022595" cy="576064"/>
          </a:xfrm>
          <a:prstGeom prst="rect">
            <a:avLst/>
          </a:prstGeom>
        </p:spPr>
        <p:txBody>
          <a:bodyPr vert="horz" lIns="91440" tIns="10800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11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200" i="1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Źródło: opracowanie własne WiseEuropa</a:t>
            </a:r>
          </a:p>
        </p:txBody>
      </p:sp>
    </p:spTree>
    <p:extLst>
      <p:ext uri="{BB962C8B-B14F-4D97-AF65-F5344CB8AC3E}">
        <p14:creationId xmlns:p14="http://schemas.microsoft.com/office/powerpoint/2010/main" val="3090642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3"/>
          <p:cNvSpPr>
            <a:spLocks noGrp="1"/>
          </p:cNvSpPr>
          <p:nvPr>
            <p:ph type="subTitle" idx="13"/>
          </p:nvPr>
        </p:nvSpPr>
        <p:spPr>
          <a:xfrm>
            <a:off x="971600" y="908720"/>
            <a:ext cx="7351654" cy="770774"/>
          </a:xfrm>
        </p:spPr>
        <p:txBody>
          <a:bodyPr/>
          <a:lstStyle/>
          <a:p>
            <a:r>
              <a:rPr lang="pl-PL" sz="2000" dirty="0">
                <a:solidFill>
                  <a:schemeClr val="accent2"/>
                </a:solidFill>
                <a:latin typeface="Lato Regular" panose="020F0502020204030203" pitchFamily="34" charset="0"/>
                <a:ea typeface="Lato Regular" panose="020F0502020204030203" pitchFamily="34" charset="0"/>
                <a:cs typeface="Lato Regular" panose="020F0502020204030203" pitchFamily="34" charset="0"/>
              </a:rPr>
              <a:t>Możliwe kierunki wykorzystania środków z EU ETS po 2020 r.</a:t>
            </a:r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6582" y="3212976"/>
            <a:ext cx="7546672" cy="3456384"/>
          </a:xfrm>
          <a:prstGeom prst="rect">
            <a:avLst/>
          </a:prstGeom>
        </p:spPr>
      </p:pic>
      <p:sp>
        <p:nvSpPr>
          <p:cNvPr id="6" name="Symbol zastępczy zawartości 6"/>
          <p:cNvSpPr txBox="1">
            <a:spLocks/>
          </p:cNvSpPr>
          <p:nvPr/>
        </p:nvSpPr>
        <p:spPr>
          <a:xfrm>
            <a:off x="749198" y="1628800"/>
            <a:ext cx="8143282" cy="1407038"/>
          </a:xfrm>
          <a:prstGeom prst="rect">
            <a:avLst/>
          </a:prstGeom>
        </p:spPr>
        <p:txBody>
          <a:bodyPr vert="horz" lIns="91440" tIns="10800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11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Pomimo skupienia się debaty publicznej na </a:t>
            </a:r>
            <a:r>
              <a:rPr lang="pl-PL" sz="1600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wyzwaniach energetyki</a:t>
            </a:r>
            <a: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istotne są również inne elementy polityki klimatycznej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Blisko </a:t>
            </a:r>
            <a:r>
              <a:rPr lang="pl-PL" sz="1600" b="1" dirty="0">
                <a:solidFill>
                  <a:schemeClr val="accent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70 mld zł </a:t>
            </a:r>
            <a: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na inwestycje poza energetyką – przy jednoczesnej osłonie przemysłu i wsparciu restrukturyzacji </a:t>
            </a:r>
            <a:r>
              <a:rPr lang="pl-PL" sz="1600" b="1" dirty="0">
                <a:solidFill>
                  <a:schemeClr val="accent4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ALE</a:t>
            </a:r>
            <a:r>
              <a:rPr lang="pl-PL" sz="1600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>
                <a:solidFill>
                  <a:schemeClr val="accent4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potrzeby energetyki dominują w debacie publicznej</a:t>
            </a:r>
          </a:p>
        </p:txBody>
      </p:sp>
      <p:sp>
        <p:nvSpPr>
          <p:cNvPr id="2" name="Owal 1">
            <a:extLst>
              <a:ext uri="{FF2B5EF4-FFF2-40B4-BE49-F238E27FC236}">
                <a16:creationId xmlns:a16="http://schemas.microsoft.com/office/drawing/2014/main" xmlns="" id="{1506D4F1-F917-4EB9-9302-01B5B72B6490}"/>
              </a:ext>
            </a:extLst>
          </p:cNvPr>
          <p:cNvSpPr/>
          <p:nvPr/>
        </p:nvSpPr>
        <p:spPr>
          <a:xfrm>
            <a:off x="820746" y="4581128"/>
            <a:ext cx="3751254" cy="1296144"/>
          </a:xfrm>
          <a:prstGeom prst="ellipse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Strzałka: w dół 2">
            <a:extLst>
              <a:ext uri="{FF2B5EF4-FFF2-40B4-BE49-F238E27FC236}">
                <a16:creationId xmlns:a16="http://schemas.microsoft.com/office/drawing/2014/main" xmlns="" id="{E6D88BCF-2758-4BBE-BA22-14E681720467}"/>
              </a:ext>
            </a:extLst>
          </p:cNvPr>
          <p:cNvSpPr/>
          <p:nvPr/>
        </p:nvSpPr>
        <p:spPr>
          <a:xfrm rot="5400000">
            <a:off x="2231738" y="4833156"/>
            <a:ext cx="1008114" cy="792089"/>
          </a:xfrm>
          <a:prstGeom prst="downArrow">
            <a:avLst>
              <a:gd name="adj1" fmla="val 50000"/>
              <a:gd name="adj2" fmla="val 7419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pl-PL" sz="11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15 </a:t>
            </a:r>
          </a:p>
          <a:p>
            <a:pPr algn="ctr"/>
            <a:r>
              <a:rPr lang="pl-PL" sz="11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mld zł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xmlns="" id="{01F8F4FB-127E-48B9-8A38-E7A9CD0172EA}"/>
              </a:ext>
            </a:extLst>
          </p:cNvPr>
          <p:cNvSpPr txBox="1"/>
          <p:nvPr/>
        </p:nvSpPr>
        <p:spPr>
          <a:xfrm>
            <a:off x="45895" y="5836621"/>
            <a:ext cx="24378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>
                <a:solidFill>
                  <a:schemeClr val="accent4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Skutki zwiększenia derogacji</a:t>
            </a:r>
          </a:p>
          <a:p>
            <a:pPr algn="ctr"/>
            <a:r>
              <a:rPr lang="pl-PL" dirty="0">
                <a:solidFill>
                  <a:schemeClr val="accent4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z 40% do 60%</a:t>
            </a:r>
          </a:p>
        </p:txBody>
      </p:sp>
      <p:sp>
        <p:nvSpPr>
          <p:cNvPr id="9" name="Symbol zastępczy zawartości 6">
            <a:extLst>
              <a:ext uri="{FF2B5EF4-FFF2-40B4-BE49-F238E27FC236}">
                <a16:creationId xmlns:a16="http://schemas.microsoft.com/office/drawing/2014/main" xmlns="" id="{F60382E8-711D-4C3F-B25A-D5DAF9D2CE53}"/>
              </a:ext>
            </a:extLst>
          </p:cNvPr>
          <p:cNvSpPr txBox="1">
            <a:spLocks/>
          </p:cNvSpPr>
          <p:nvPr/>
        </p:nvSpPr>
        <p:spPr>
          <a:xfrm>
            <a:off x="6121405" y="6281936"/>
            <a:ext cx="3022595" cy="576064"/>
          </a:xfrm>
          <a:prstGeom prst="rect">
            <a:avLst/>
          </a:prstGeom>
        </p:spPr>
        <p:txBody>
          <a:bodyPr vert="horz" lIns="91440" tIns="10800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11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200" i="1" dirty="0">
                <a:solidFill>
                  <a:schemeClr val="accent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Źródło: opracowanie własne WiseEuropa</a:t>
            </a:r>
          </a:p>
        </p:txBody>
      </p:sp>
    </p:spTree>
    <p:extLst>
      <p:ext uri="{BB962C8B-B14F-4D97-AF65-F5344CB8AC3E}">
        <p14:creationId xmlns:p14="http://schemas.microsoft.com/office/powerpoint/2010/main" val="1752035750"/>
      </p:ext>
    </p:extLst>
  </p:cSld>
  <p:clrMapOvr>
    <a:masterClrMapping/>
  </p:clrMapOvr>
</p:sld>
</file>

<file path=ppt/theme/theme1.xml><?xml version="1.0" encoding="utf-8"?>
<a:theme xmlns:a="http://schemas.openxmlformats.org/drawingml/2006/main" name="WiseEuropa">
  <a:themeElements>
    <a:clrScheme name="wise">
      <a:dk1>
        <a:sysClr val="windowText" lastClr="000000"/>
      </a:dk1>
      <a:lt1>
        <a:sysClr val="window" lastClr="FFFFFF"/>
      </a:lt1>
      <a:dk2>
        <a:srgbClr val="7B7E82"/>
      </a:dk2>
      <a:lt2>
        <a:srgbClr val="D8D8D8"/>
      </a:lt2>
      <a:accent1>
        <a:srgbClr val="002457"/>
      </a:accent1>
      <a:accent2>
        <a:srgbClr val="F8981D"/>
      </a:accent2>
      <a:accent3>
        <a:srgbClr val="00B288"/>
      </a:accent3>
      <a:accent4>
        <a:srgbClr val="993300"/>
      </a:accent4>
      <a:accent5>
        <a:srgbClr val="00AED8"/>
      </a:accent5>
      <a:accent6>
        <a:srgbClr val="535353"/>
      </a:accent6>
      <a:hlink>
        <a:srgbClr val="002457"/>
      </a:hlink>
      <a:folHlink>
        <a:srgbClr val="F8981D"/>
      </a:folHlink>
    </a:clrScheme>
    <a:fontScheme name="WiseEurop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4045</TotalTime>
  <Words>517</Words>
  <Application>Microsoft Office PowerPoint</Application>
  <PresentationFormat>Pokaz na ekranie (4:3)</PresentationFormat>
  <Paragraphs>62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20" baseType="lpstr">
      <vt:lpstr>Arial</vt:lpstr>
      <vt:lpstr>Calibri</vt:lpstr>
      <vt:lpstr>Lato</vt:lpstr>
      <vt:lpstr>Lato Black</vt:lpstr>
      <vt:lpstr>Lato Bold</vt:lpstr>
      <vt:lpstr>Lato Regular</vt:lpstr>
      <vt:lpstr>Wingdings</vt:lpstr>
      <vt:lpstr>WiseEuropa</vt:lpstr>
      <vt:lpstr>Unijny system handlu uprawnieniami  do emisji EU ETS  Wykorzystanie dochodów z aukcji EU ETS oraz Funduszu Modernizacyjnego  we wsparciu inicjatyw na rzecz wydajności energetycznej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Aleksander Sniegocki</dc:creator>
  <cp:lastModifiedBy>Aleksandra Polak</cp:lastModifiedBy>
  <cp:revision>302</cp:revision>
  <dcterms:created xsi:type="dcterms:W3CDTF">2016-05-12T09:13:30Z</dcterms:created>
  <dcterms:modified xsi:type="dcterms:W3CDTF">2017-11-20T15:42:54Z</dcterms:modified>
</cp:coreProperties>
</file>