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2"/>
  </p:notesMasterIdLst>
  <p:handoutMasterIdLst>
    <p:handoutMasterId r:id="rId13"/>
  </p:handoutMasterIdLst>
  <p:sldIdLst>
    <p:sldId id="304" r:id="rId2"/>
    <p:sldId id="303" r:id="rId3"/>
    <p:sldId id="309" r:id="rId4"/>
    <p:sldId id="310" r:id="rId5"/>
    <p:sldId id="307" r:id="rId6"/>
    <p:sldId id="308" r:id="rId7"/>
    <p:sldId id="311" r:id="rId8"/>
    <p:sldId id="312" r:id="rId9"/>
    <p:sldId id="313" r:id="rId10"/>
    <p:sldId id="275" r:id="rId1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F7F7F"/>
    <a:srgbClr val="7A1012"/>
    <a:srgbClr val="A8514A"/>
    <a:srgbClr val="C39394"/>
    <a:srgbClr val="5A5A5A"/>
    <a:srgbClr val="6B6B6B"/>
    <a:srgbClr val="B24340"/>
    <a:srgbClr val="FFFFFF"/>
    <a:srgbClr val="4D4D4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9283" autoAdjust="0"/>
  </p:normalViewPr>
  <p:slideViewPr>
    <p:cSldViewPr snapToGrid="0" snapToObjects="1">
      <p:cViewPr varScale="1">
        <p:scale>
          <a:sx n="67" d="100"/>
          <a:sy n="67" d="100"/>
        </p:scale>
        <p:origin x="-13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2" d="100"/>
          <a:sy n="52" d="100"/>
        </p:scale>
        <p:origin x="-2292"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0AC370-ED96-485E-852A-EEC23C4635D8}" type="datetimeFigureOut">
              <a:rPr lang="pl-PL" smtClean="0"/>
              <a:pPr/>
              <a:t>20.11.2017</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320E4FB-5E2F-4408-B5A7-CE488E8A36E5}" type="slidenum">
              <a:rPr lang="pl-PL" smtClean="0"/>
              <a:pPr/>
              <a:t>‹#›</a:t>
            </a:fld>
            <a:endParaRPr lang="pl-PL"/>
          </a:p>
        </p:txBody>
      </p:sp>
    </p:spTree>
    <p:extLst>
      <p:ext uri="{BB962C8B-B14F-4D97-AF65-F5344CB8AC3E}">
        <p14:creationId xmlns:p14="http://schemas.microsoft.com/office/powerpoint/2010/main" xmlns="" val="2796829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97F7E7-461E-450E-9C40-D4120DEF7906}" type="datetimeFigureOut">
              <a:rPr lang="pl-PL" smtClean="0"/>
              <a:pPr/>
              <a:t>20.11.2017</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9C41F7-2BFC-47C1-A306-9247ACA4EEE8}" type="slidenum">
              <a:rPr lang="pl-PL" smtClean="0"/>
              <a:pPr/>
              <a:t>‹#›</a:t>
            </a:fld>
            <a:endParaRPr lang="pl-PL"/>
          </a:p>
        </p:txBody>
      </p:sp>
    </p:spTree>
    <p:extLst>
      <p:ext uri="{BB962C8B-B14F-4D97-AF65-F5344CB8AC3E}">
        <p14:creationId xmlns:p14="http://schemas.microsoft.com/office/powerpoint/2010/main" xmlns="" val="313397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3</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4</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5</a:t>
            </a:fld>
            <a:endParaRPr lang="pl-PL"/>
          </a:p>
        </p:txBody>
      </p:sp>
    </p:spTree>
    <p:extLst>
      <p:ext uri="{BB962C8B-B14F-4D97-AF65-F5344CB8AC3E}">
        <p14:creationId xmlns:p14="http://schemas.microsoft.com/office/powerpoint/2010/main" xmlns="" val="3986241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6</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7</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8</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9</a:t>
            </a:fld>
            <a:endParaRPr lang="pl-PL"/>
          </a:p>
        </p:txBody>
      </p:sp>
    </p:spTree>
    <p:extLst>
      <p:ext uri="{BB962C8B-B14F-4D97-AF65-F5344CB8AC3E}">
        <p14:creationId xmlns:p14="http://schemas.microsoft.com/office/powerpoint/2010/main" xmlns="" val="2432912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F29C41F7-2BFC-47C1-A306-9247ACA4EEE8}" type="slidenum">
              <a:rPr lang="pl-PL" smtClean="0"/>
              <a:pPr/>
              <a:t>10</a:t>
            </a:fld>
            <a:endParaRPr lang="pl-PL"/>
          </a:p>
        </p:txBody>
      </p:sp>
    </p:spTree>
    <p:extLst>
      <p:ext uri="{BB962C8B-B14F-4D97-AF65-F5344CB8AC3E}">
        <p14:creationId xmlns:p14="http://schemas.microsoft.com/office/powerpoint/2010/main" xmlns="" val="2689132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en-US" smtClean="0"/>
              <a:t>Click to edit Master title style</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l-PL"/>
          </a:p>
        </p:txBody>
      </p:sp>
      <p:sp>
        <p:nvSpPr>
          <p:cNvPr id="4" name="Symbol zastępczy daty 3"/>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smtClean="0"/>
              <a:t>Click to edit Master title style</a:t>
            </a:r>
            <a:endParaRPr lang="pl-PL"/>
          </a:p>
        </p:txBody>
      </p:sp>
      <p:sp>
        <p:nvSpPr>
          <p:cNvPr id="3" name="Symbol zastępczy tytułu pionowego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ymbol zastępczy daty 3"/>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en-US" smtClean="0"/>
              <a:t>Click to edit Master title style</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ymbol zastępczy daty 3"/>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smtClean="0"/>
              <a:t>Click to edit Master title style</a:t>
            </a:r>
            <a:endParaRPr lang="pl-PL"/>
          </a:p>
        </p:txBody>
      </p:sp>
      <p:sp>
        <p:nvSpPr>
          <p:cNvPr id="3" name="Symbol zastępczy zawartości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ymbol zastępczy daty 3"/>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Symbol zastępczy daty 3"/>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smtClean="0"/>
              <a:t>Click to edit Master title style</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Symbol zastępczy daty 4"/>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en-US" smtClean="0"/>
              <a:t>Click to edit Master title style</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7" name="Symbol zastępczy daty 6"/>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smtClean="0"/>
              <a:t>Click to edit Master title style</a:t>
            </a:r>
            <a:endParaRPr lang="pl-PL"/>
          </a:p>
        </p:txBody>
      </p:sp>
      <p:sp>
        <p:nvSpPr>
          <p:cNvPr id="3" name="Symbol zastępczy daty 2"/>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Symbol zastępczy daty 4"/>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Symbol zastępczy daty 4"/>
          <p:cNvSpPr>
            <a:spLocks noGrp="1"/>
          </p:cNvSpPr>
          <p:nvPr>
            <p:ph type="dt" sz="half" idx="10"/>
          </p:nvPr>
        </p:nvSpPr>
        <p:spPr/>
        <p:txBody>
          <a:bodyPr/>
          <a:lstStyle/>
          <a:p>
            <a:fld id="{49CE2B84-35A9-41DF-B541-BFB9AFDA38BC}" type="datetimeFigureOut">
              <a:rPr lang="pl-PL" smtClean="0"/>
              <a:pPr/>
              <a:t>20.11.2017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8F61406-7709-4EBA-96C3-2444599287A8}"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E2B84-35A9-41DF-B541-BFB9AFDA38BC}" type="datetimeFigureOut">
              <a:rPr lang="pl-PL" smtClean="0"/>
              <a:pPr/>
              <a:t>20.11.2017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F61406-7709-4EBA-96C3-2444599287A8}"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linkedin.com/grp/home?gid=1579677" TargetMode="External"/><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hyperlink" Target="https://twitter.com/CASE_research" TargetMode="External"/><Relationship Id="rId5" Type="http://schemas.openxmlformats.org/officeDocument/2006/relationships/image" Target="../media/image4.jpeg"/><Relationship Id="rId4" Type="http://schemas.openxmlformats.org/officeDocument/2006/relationships/hyperlink" Target="https://www.facebook.com/pages/CASE-Center-for-Social-and-Economic-Research/127740263918477" TargetMode="Externa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CASE_logo_RGB.jpg"/>
          <p:cNvPicPr>
            <a:picLocks noChangeAspect="1"/>
          </p:cNvPicPr>
          <p:nvPr/>
        </p:nvPicPr>
        <p:blipFill>
          <a:blip r:embed="rId2" cstate="print"/>
          <a:stretch>
            <a:fillRect/>
          </a:stretch>
        </p:blipFill>
        <p:spPr>
          <a:xfrm>
            <a:off x="3182679" y="1894479"/>
            <a:ext cx="2778643" cy="1844339"/>
          </a:xfrm>
          <a:prstGeom prst="rect">
            <a:avLst/>
          </a:prstGeom>
        </p:spPr>
      </p:pic>
      <p:sp>
        <p:nvSpPr>
          <p:cNvPr id="3" name="Podtytuł 2"/>
          <p:cNvSpPr>
            <a:spLocks noGrp="1"/>
          </p:cNvSpPr>
          <p:nvPr>
            <p:ph type="subTitle" idx="1"/>
          </p:nvPr>
        </p:nvSpPr>
        <p:spPr>
          <a:xfrm>
            <a:off x="0" y="4205574"/>
            <a:ext cx="9144000" cy="523220"/>
          </a:xfrm>
        </p:spPr>
        <p:txBody>
          <a:bodyPr wrap="square">
            <a:spAutoFit/>
          </a:bodyPr>
          <a:lstStyle/>
          <a:p>
            <a:pPr>
              <a:spcBef>
                <a:spcPts val="0"/>
              </a:spcBef>
            </a:pPr>
            <a:r>
              <a:rPr lang="pl-PL" sz="1400" spc="20" dirty="0" smtClean="0">
                <a:solidFill>
                  <a:srgbClr val="7A1012"/>
                </a:solidFill>
                <a:latin typeface="Century Gothic" pitchFamily="34" charset="0"/>
              </a:rPr>
              <a:t>CASE – Centrum Analiz Społeczno-Ekonomicznych</a:t>
            </a:r>
          </a:p>
          <a:p>
            <a:pPr>
              <a:spcBef>
                <a:spcPts val="0"/>
              </a:spcBef>
            </a:pPr>
            <a:r>
              <a:rPr lang="pl-PL" sz="1400" spc="30" smtClean="0">
                <a:solidFill>
                  <a:schemeClr val="bg1">
                    <a:lumMod val="50000"/>
                  </a:schemeClr>
                </a:solidFill>
                <a:latin typeface="Century Gothic" pitchFamily="34" charset="0"/>
              </a:rPr>
              <a:t>CASE – </a:t>
            </a:r>
            <a:r>
              <a:rPr lang="pl-PL" sz="1400" spc="30" dirty="0" smtClean="0">
                <a:solidFill>
                  <a:schemeClr val="bg1">
                    <a:lumMod val="50000"/>
                  </a:schemeClr>
                </a:solidFill>
                <a:latin typeface="Century Gothic" pitchFamily="34" charset="0"/>
              </a:rPr>
              <a:t>Center </a:t>
            </a:r>
            <a:r>
              <a:rPr lang="en-US" sz="1400" spc="30" dirty="0" smtClean="0">
                <a:solidFill>
                  <a:schemeClr val="bg1">
                    <a:lumMod val="50000"/>
                  </a:schemeClr>
                </a:solidFill>
                <a:latin typeface="Century Gothic" pitchFamily="34" charset="0"/>
              </a:rPr>
              <a:t>for Social and Economic Research</a:t>
            </a:r>
            <a:endParaRPr lang="pl-PL" sz="1400" spc="30" dirty="0" smtClean="0">
              <a:solidFill>
                <a:schemeClr val="bg1">
                  <a:lumMod val="50000"/>
                </a:schemeClr>
              </a:solidFill>
              <a:latin typeface="Century Gothic" pitchFamily="34" charset="0"/>
            </a:endParaRPr>
          </a:p>
        </p:txBody>
      </p:sp>
    </p:spTree>
    <p:extLst>
      <p:ext uri="{BB962C8B-B14F-4D97-AF65-F5344CB8AC3E}">
        <p14:creationId xmlns:p14="http://schemas.microsoft.com/office/powerpoint/2010/main" xmlns="" val="550115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lstStyle/>
          <a:p>
            <a:r>
              <a:rPr lang="pl-PL" dirty="0" err="1" smtClean="0">
                <a:solidFill>
                  <a:schemeClr val="bg1"/>
                </a:solidFill>
                <a:latin typeface="Century Gothic" pitchFamily="34" charset="0"/>
                <a:cs typeface="Arial" pitchFamily="34" charset="0"/>
              </a:rPr>
              <a:t>Thank</a:t>
            </a:r>
            <a:r>
              <a:rPr lang="pl-PL" dirty="0" smtClean="0">
                <a:solidFill>
                  <a:schemeClr val="bg1"/>
                </a:solidFill>
                <a:latin typeface="Century Gothic" pitchFamily="34" charset="0"/>
                <a:cs typeface="Arial" pitchFamily="34" charset="0"/>
              </a:rPr>
              <a:t> </a:t>
            </a:r>
            <a:r>
              <a:rPr lang="pl-PL" dirty="0" err="1" smtClean="0">
                <a:solidFill>
                  <a:schemeClr val="bg1"/>
                </a:solidFill>
                <a:latin typeface="Century Gothic" pitchFamily="34" charset="0"/>
                <a:cs typeface="Arial" pitchFamily="34" charset="0"/>
              </a:rPr>
              <a:t>you</a:t>
            </a:r>
            <a:endParaRPr lang="pl-PL" dirty="0" smtClean="0">
              <a:solidFill>
                <a:schemeClr val="bg1"/>
              </a:solidFill>
              <a:latin typeface="Century Gothic" pitchFamily="34" charset="0"/>
              <a:cs typeface="Arial" pitchFamily="34" charset="0"/>
            </a:endParaRPr>
          </a:p>
        </p:txBody>
      </p:sp>
      <p:sp>
        <p:nvSpPr>
          <p:cNvPr id="11" name="Symbol zastępczy zawartości 10"/>
          <p:cNvSpPr>
            <a:spLocks noGrp="1"/>
          </p:cNvSpPr>
          <p:nvPr>
            <p:ph idx="1"/>
          </p:nvPr>
        </p:nvSpPr>
        <p:spPr>
          <a:xfrm>
            <a:off x="1099192" y="1654642"/>
            <a:ext cx="7036150" cy="1360407"/>
          </a:xfrm>
        </p:spPr>
        <p:txBody>
          <a:bodyPr>
            <a:normAutofit/>
          </a:bodyPr>
          <a:lstStyle/>
          <a:p>
            <a:pPr algn="ctr">
              <a:buNone/>
            </a:pPr>
            <a:r>
              <a:rPr lang="pl-PL" sz="7200" dirty="0" smtClean="0">
                <a:solidFill>
                  <a:schemeClr val="tx1">
                    <a:lumMod val="85000"/>
                    <a:lumOff val="15000"/>
                  </a:schemeClr>
                </a:solidFill>
                <a:latin typeface="Century Gothic" panose="020B0502020202020204" pitchFamily="34" charset="0"/>
              </a:rPr>
              <a:t>Thank you!</a:t>
            </a:r>
            <a:endParaRPr lang="pl-PL" sz="7200" dirty="0">
              <a:solidFill>
                <a:schemeClr val="tx1">
                  <a:lumMod val="85000"/>
                  <a:lumOff val="15000"/>
                </a:schemeClr>
              </a:solidFill>
              <a:latin typeface="Century Gothic" panose="020B0502020202020204" pitchFamily="34"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grpSp>
        <p:nvGrpSpPr>
          <p:cNvPr id="7" name="Grupa 6"/>
          <p:cNvGrpSpPr/>
          <p:nvPr/>
        </p:nvGrpSpPr>
        <p:grpSpPr>
          <a:xfrm>
            <a:off x="2059708" y="2932678"/>
            <a:ext cx="1251250" cy="2834221"/>
            <a:chOff x="3575471" y="2932678"/>
            <a:chExt cx="1251250" cy="2834221"/>
          </a:xfrm>
        </p:grpSpPr>
        <p:pic>
          <p:nvPicPr>
            <p:cNvPr id="5" name="Obraz 4">
              <a:hlinkClick r:id="rId4"/>
            </p:cNvPr>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3575471" y="4929856"/>
              <a:ext cx="1251250" cy="837043"/>
            </a:xfrm>
            <a:prstGeom prst="rect">
              <a:avLst/>
            </a:prstGeom>
          </p:spPr>
        </p:pic>
        <p:pic>
          <p:nvPicPr>
            <p:cNvPr id="3" name="Obraz 2">
              <a:hlinkClick r:id="rId6"/>
            </p:cNvPr>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3784926" y="2932678"/>
              <a:ext cx="832341" cy="832341"/>
            </a:xfrm>
            <a:prstGeom prst="rect">
              <a:avLst/>
            </a:prstGeom>
          </p:spPr>
        </p:pic>
        <p:pic>
          <p:nvPicPr>
            <p:cNvPr id="4" name="Obraz 3">
              <a:hlinkClick r:id="rId8"/>
            </p:cNvPr>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a:off x="3721915" y="3860313"/>
              <a:ext cx="958362" cy="958362"/>
            </a:xfrm>
            <a:prstGeom prst="rect">
              <a:avLst/>
            </a:prstGeom>
          </p:spPr>
        </p:pic>
      </p:grpSp>
      <p:grpSp>
        <p:nvGrpSpPr>
          <p:cNvPr id="8" name="Grupa 7"/>
          <p:cNvGrpSpPr/>
          <p:nvPr/>
        </p:nvGrpSpPr>
        <p:grpSpPr>
          <a:xfrm>
            <a:off x="3310957" y="3062522"/>
            <a:ext cx="5470577" cy="2704377"/>
            <a:chOff x="4826720" y="3105665"/>
            <a:chExt cx="2785042" cy="2704377"/>
          </a:xfrm>
        </p:grpSpPr>
        <p:sp>
          <p:nvSpPr>
            <p:cNvPr id="2" name="pole tekstowe 1"/>
            <p:cNvSpPr txBox="1"/>
            <p:nvPr/>
          </p:nvSpPr>
          <p:spPr>
            <a:xfrm>
              <a:off x="4826721" y="3105665"/>
              <a:ext cx="2785041" cy="369332"/>
            </a:xfrm>
            <a:prstGeom prst="rect">
              <a:avLst/>
            </a:prstGeom>
            <a:noFill/>
          </p:spPr>
          <p:txBody>
            <a:bodyPr wrap="square" rtlCol="0">
              <a:spAutoFit/>
            </a:bodyPr>
            <a:lstStyle/>
            <a:p>
              <a:r>
                <a:rPr lang="pl-PL" dirty="0" smtClean="0"/>
                <a:t>@</a:t>
              </a:r>
              <a:r>
                <a:rPr lang="pl-PL" dirty="0" err="1" smtClean="0"/>
                <a:t>CASE_research</a:t>
              </a:r>
              <a:endParaRPr lang="pl-PL" dirty="0"/>
            </a:p>
          </p:txBody>
        </p:sp>
        <p:sp>
          <p:nvSpPr>
            <p:cNvPr id="12" name="pole tekstowe 11"/>
            <p:cNvSpPr txBox="1"/>
            <p:nvPr/>
          </p:nvSpPr>
          <p:spPr>
            <a:xfrm>
              <a:off x="4826721" y="4154828"/>
              <a:ext cx="2785041" cy="369332"/>
            </a:xfrm>
            <a:prstGeom prst="rect">
              <a:avLst/>
            </a:prstGeom>
            <a:noFill/>
          </p:spPr>
          <p:txBody>
            <a:bodyPr wrap="square" rtlCol="0">
              <a:spAutoFit/>
            </a:bodyPr>
            <a:lstStyle/>
            <a:p>
              <a:r>
                <a:rPr lang="pl-PL" dirty="0" smtClean="0"/>
                <a:t>CASE-Network</a:t>
              </a:r>
              <a:endParaRPr lang="pl-PL" dirty="0"/>
            </a:p>
          </p:txBody>
        </p:sp>
        <p:sp>
          <p:nvSpPr>
            <p:cNvPr id="13" name="pole tekstowe 12"/>
            <p:cNvSpPr txBox="1"/>
            <p:nvPr/>
          </p:nvSpPr>
          <p:spPr>
            <a:xfrm>
              <a:off x="4826720" y="5163711"/>
              <a:ext cx="2785041" cy="646331"/>
            </a:xfrm>
            <a:prstGeom prst="rect">
              <a:avLst/>
            </a:prstGeom>
            <a:noFill/>
          </p:spPr>
          <p:txBody>
            <a:bodyPr wrap="square" rtlCol="0">
              <a:spAutoFit/>
            </a:bodyPr>
            <a:lstStyle/>
            <a:p>
              <a:r>
                <a:rPr lang="pl-PL" dirty="0" smtClean="0"/>
                <a:t>CASE – Center for </a:t>
              </a:r>
              <a:r>
                <a:rPr lang="pl-PL" dirty="0" err="1" smtClean="0"/>
                <a:t>Social</a:t>
              </a:r>
              <a:r>
                <a:rPr lang="pl-PL" dirty="0" smtClean="0"/>
                <a:t> and </a:t>
              </a:r>
              <a:r>
                <a:rPr lang="pl-PL" dirty="0" err="1" smtClean="0"/>
                <a:t>Economic</a:t>
              </a:r>
              <a:r>
                <a:rPr lang="pl-PL" dirty="0" smtClean="0"/>
                <a:t> </a:t>
              </a:r>
              <a:r>
                <a:rPr lang="pl-PL" dirty="0" err="1" smtClean="0"/>
                <a:t>Research</a:t>
              </a:r>
              <a:endParaRPr lang="pl-PL" dirty="0"/>
            </a:p>
          </p:txBody>
        </p:sp>
      </p:grpSp>
    </p:spTree>
  </p:cSld>
  <p:clrMapOvr>
    <a:masterClrMapping/>
  </p:clrMapOvr>
  <p:transition advClick="0" advTm="1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le tekstowe 7"/>
          <p:cNvSpPr txBox="1"/>
          <p:nvPr/>
        </p:nvSpPr>
        <p:spPr>
          <a:xfrm>
            <a:off x="0" y="4160446"/>
            <a:ext cx="9144000" cy="1200329"/>
          </a:xfrm>
          <a:prstGeom prst="rect">
            <a:avLst/>
          </a:prstGeom>
          <a:noFill/>
        </p:spPr>
        <p:txBody>
          <a:bodyPr wrap="square" rtlCol="0">
            <a:spAutoFit/>
          </a:bodyPr>
          <a:lstStyle/>
          <a:p>
            <a:pPr indent="180000" algn="ctr">
              <a:lnSpc>
                <a:spcPct val="150000"/>
              </a:lnSpc>
            </a:pPr>
            <a:r>
              <a:rPr lang="pl-PL" sz="1600" b="1" dirty="0" smtClean="0">
                <a:solidFill>
                  <a:schemeClr val="bg1">
                    <a:lumMod val="50000"/>
                  </a:schemeClr>
                </a:solidFill>
                <a:latin typeface="Comic Sans MS" pitchFamily="66" charset="0"/>
                <a:cs typeface="Arial" pitchFamily="34" charset="0"/>
              </a:rPr>
              <a:t>Marian </a:t>
            </a:r>
            <a:r>
              <a:rPr lang="pl-PL" sz="1600" b="1" dirty="0" smtClean="0">
                <a:solidFill>
                  <a:schemeClr val="bg1">
                    <a:lumMod val="50000"/>
                  </a:schemeClr>
                </a:solidFill>
                <a:latin typeface="Comic Sans MS" pitchFamily="66" charset="0"/>
                <a:cs typeface="Arial" pitchFamily="34" charset="0"/>
              </a:rPr>
              <a:t>Mraz</a:t>
            </a:r>
            <a:endParaRPr lang="en-US" sz="1600" b="1" dirty="0" smtClean="0">
              <a:solidFill>
                <a:schemeClr val="bg1">
                  <a:lumMod val="50000"/>
                </a:schemeClr>
              </a:solidFill>
              <a:latin typeface="Comic Sans MS" pitchFamily="66" charset="0"/>
              <a:cs typeface="Arial" pitchFamily="34" charset="0"/>
            </a:endParaRPr>
          </a:p>
          <a:p>
            <a:pPr indent="180000" algn="ctr">
              <a:lnSpc>
                <a:spcPct val="150000"/>
              </a:lnSpc>
            </a:pPr>
            <a:r>
              <a:rPr lang="en-US" sz="1600" b="1" dirty="0" smtClean="0">
                <a:solidFill>
                  <a:schemeClr val="bg1">
                    <a:lumMod val="50000"/>
                  </a:schemeClr>
                </a:solidFill>
                <a:latin typeface="Comic Sans MS" pitchFamily="66" charset="0"/>
                <a:cs typeface="Arial" pitchFamily="34" charset="0"/>
              </a:rPr>
              <a:t>Senior economist, CASE Warsaw</a:t>
            </a:r>
            <a:endParaRPr lang="en-US" sz="1600" b="1" dirty="0" smtClean="0">
              <a:solidFill>
                <a:schemeClr val="bg1">
                  <a:lumMod val="50000"/>
                </a:schemeClr>
              </a:solidFill>
              <a:latin typeface="Comic Sans MS" pitchFamily="66" charset="0"/>
              <a:cs typeface="Arial" pitchFamily="34" charset="0"/>
            </a:endParaRPr>
          </a:p>
          <a:p>
            <a:pPr indent="180000" algn="ctr">
              <a:lnSpc>
                <a:spcPct val="150000"/>
              </a:lnSpc>
            </a:pPr>
            <a:r>
              <a:rPr lang="en-US" sz="1600" b="1" dirty="0" smtClean="0">
                <a:solidFill>
                  <a:schemeClr val="bg1">
                    <a:lumMod val="50000"/>
                  </a:schemeClr>
                </a:solidFill>
                <a:latin typeface="Comic Sans MS" pitchFamily="66" charset="0"/>
                <a:cs typeface="Arial" pitchFamily="34" charset="0"/>
              </a:rPr>
              <a:t>21.11.2017</a:t>
            </a:r>
            <a:endParaRPr lang="pl-PL" sz="1600" b="1" dirty="0" smtClean="0">
              <a:solidFill>
                <a:schemeClr val="bg1">
                  <a:lumMod val="50000"/>
                </a:schemeClr>
              </a:solidFill>
              <a:latin typeface="Comic Sans MS" pitchFamily="66" charset="0"/>
              <a:cs typeface="Arial" pitchFamily="34" charset="0"/>
            </a:endParaRPr>
          </a:p>
        </p:txBody>
      </p:sp>
      <p:sp>
        <p:nvSpPr>
          <p:cNvPr id="4" name="pole tekstowe 3"/>
          <p:cNvSpPr txBox="1"/>
          <p:nvPr/>
        </p:nvSpPr>
        <p:spPr>
          <a:xfrm>
            <a:off x="0" y="2925649"/>
            <a:ext cx="9144000" cy="1015663"/>
          </a:xfrm>
          <a:prstGeom prst="rect">
            <a:avLst/>
          </a:prstGeom>
          <a:noFill/>
        </p:spPr>
        <p:txBody>
          <a:bodyPr wrap="square" rtlCol="0">
            <a:normAutofit fontScale="55000" lnSpcReduction="20000"/>
          </a:bodyPr>
          <a:lstStyle/>
          <a:p>
            <a:pPr algn="ctr"/>
            <a:r>
              <a:rPr lang="en-US" sz="6000" b="1" spc="300" dirty="0" smtClean="0">
                <a:solidFill>
                  <a:srgbClr val="7F7F7F"/>
                </a:solidFill>
                <a:latin typeface="Comic Sans MS" pitchFamily="66" charset="0"/>
                <a:cs typeface="Arial" pitchFamily="34" charset="0"/>
              </a:rPr>
              <a:t>Financing energy efficiency</a:t>
            </a:r>
          </a:p>
          <a:p>
            <a:pPr algn="ctr"/>
            <a:r>
              <a:rPr lang="en-US" sz="6000" b="1" spc="300" dirty="0" smtClean="0">
                <a:solidFill>
                  <a:srgbClr val="7F7F7F"/>
                </a:solidFill>
                <a:latin typeface="Comic Sans MS" pitchFamily="66" charset="0"/>
                <a:cs typeface="Arial" pitchFamily="34" charset="0"/>
              </a:rPr>
              <a:t>in Central Europe</a:t>
            </a:r>
            <a:endParaRPr lang="pl-PL" sz="6000" dirty="0">
              <a:solidFill>
                <a:srgbClr val="7F7F7F"/>
              </a:solidFill>
              <a:latin typeface="Comic Sans MS" pitchFamily="66" charset="0"/>
              <a:cs typeface="Arial" pitchFamily="34" charset="0"/>
            </a:endParaRPr>
          </a:p>
        </p:txBody>
      </p:sp>
      <p:sp>
        <p:nvSpPr>
          <p:cNvPr id="14" name="Prostokąt 13"/>
          <p:cNvSpPr>
            <a:spLocks noChangeAspect="1"/>
          </p:cNvSpPr>
          <p:nvPr/>
        </p:nvSpPr>
        <p:spPr>
          <a:xfrm>
            <a:off x="0" y="161364"/>
            <a:ext cx="9144000"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16" name="Picture 11" descr="D:\AD Graphic\Projekty\REALIZACJE\CORTON\CASE\NOWE\Prezentacja\logo.png"/>
          <p:cNvPicPr>
            <a:picLocks noChangeAspect="1" noChangeArrowheads="1"/>
          </p:cNvPicPr>
          <p:nvPr/>
        </p:nvPicPr>
        <p:blipFill>
          <a:blip r:embed="rId2" cstate="print">
            <a:lum bright="100000"/>
          </a:blip>
          <a:srcRect/>
          <a:stretch>
            <a:fillRect/>
          </a:stretch>
        </p:blipFill>
        <p:spPr bwMode="auto">
          <a:xfrm>
            <a:off x="236038" y="423785"/>
            <a:ext cx="677197" cy="449987"/>
          </a:xfrm>
          <a:prstGeom prst="rect">
            <a:avLst/>
          </a:prstGeom>
          <a:noFill/>
        </p:spPr>
      </p:pic>
      <p:sp>
        <p:nvSpPr>
          <p:cNvPr id="17" name="pole tekstowe 16"/>
          <p:cNvSpPr txBox="1"/>
          <p:nvPr/>
        </p:nvSpPr>
        <p:spPr>
          <a:xfrm>
            <a:off x="3857626" y="482354"/>
            <a:ext cx="5029202" cy="416011"/>
          </a:xfrm>
          <a:prstGeom prst="rect">
            <a:avLst/>
          </a:prstGeom>
          <a:noFill/>
        </p:spPr>
        <p:txBody>
          <a:bodyPr wrap="square" rtlCol="0">
            <a:spAutoFit/>
          </a:bodyPr>
          <a:lstStyle/>
          <a:p>
            <a:pPr indent="180000" algn="r">
              <a:lnSpc>
                <a:spcPct val="150000"/>
              </a:lnSpc>
            </a:pPr>
            <a:r>
              <a:rPr lang="pl-PL" sz="1600" b="1" dirty="0" smtClean="0">
                <a:solidFill>
                  <a:schemeClr val="bg1"/>
                </a:solidFill>
                <a:latin typeface="Lato" pitchFamily="34" charset="0"/>
                <a:cs typeface="Arial" pitchFamily="34" charset="0"/>
              </a:rPr>
              <a:t>www.case-research.eu</a:t>
            </a:r>
          </a:p>
        </p:txBody>
      </p:sp>
      <p:sp>
        <p:nvSpPr>
          <p:cNvPr id="18" name="Prostokąt 17"/>
          <p:cNvSpPr>
            <a:spLocks noChangeAspect="1"/>
          </p:cNvSpPr>
          <p:nvPr/>
        </p:nvSpPr>
        <p:spPr>
          <a:xfrm>
            <a:off x="1914523" y="3953402"/>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Tree>
    <p:extLst>
      <p:ext uri="{BB962C8B-B14F-4D97-AF65-F5344CB8AC3E}">
        <p14:creationId xmlns:p14="http://schemas.microsoft.com/office/powerpoint/2010/main" xmlns="" val="20155645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3600" dirty="0" smtClean="0">
                <a:solidFill>
                  <a:schemeClr val="bg1"/>
                </a:solidFill>
                <a:latin typeface="Comic Sans MS" pitchFamily="66" charset="0"/>
                <a:cs typeface="Arial" pitchFamily="34" charset="0"/>
              </a:rPr>
              <a:t>Why energy efficiency</a:t>
            </a:r>
            <a:endParaRPr lang="pl-PL" sz="3600" dirty="0" smtClean="0">
              <a:solidFill>
                <a:schemeClr val="bg1"/>
              </a:solidFill>
              <a:latin typeface="Comic Sans MS" pitchFamily="66" charset="0"/>
              <a:cs typeface="Arial" pitchFamily="34" charset="0"/>
            </a:endParaRPr>
          </a:p>
        </p:txBody>
      </p:sp>
      <p:sp>
        <p:nvSpPr>
          <p:cNvPr id="11" name="Symbol zastępczy zawartości 10"/>
          <p:cNvSpPr>
            <a:spLocks noGrp="1"/>
          </p:cNvSpPr>
          <p:nvPr>
            <p:ph idx="1"/>
          </p:nvPr>
        </p:nvSpPr>
        <p:spPr>
          <a:xfrm>
            <a:off x="413938" y="1454606"/>
            <a:ext cx="8272862" cy="4893648"/>
          </a:xfrm>
        </p:spPr>
        <p:txBody>
          <a:bodyPr>
            <a:normAutofit fontScale="92500" lnSpcReduction="10000"/>
          </a:bodyPr>
          <a:lstStyle/>
          <a:p>
            <a:pPr algn="just"/>
            <a:r>
              <a:rPr lang="en-US" sz="2400" dirty="0" smtClean="0">
                <a:latin typeface="Comic Sans MS" pitchFamily="66" charset="0"/>
              </a:rPr>
              <a:t>Energy </a:t>
            </a:r>
            <a:r>
              <a:rPr lang="en-US" sz="2400" dirty="0" smtClean="0">
                <a:latin typeface="Comic Sans MS" pitchFamily="66" charset="0"/>
              </a:rPr>
              <a:t>efficiency choices </a:t>
            </a:r>
            <a:r>
              <a:rPr lang="en-US" sz="2400" dirty="0" smtClean="0">
                <a:latin typeface="Comic Sans MS" pitchFamily="66" charset="0"/>
              </a:rPr>
              <a:t>- trade </a:t>
            </a:r>
            <a:r>
              <a:rPr lang="en-US" sz="2400" dirty="0" smtClean="0">
                <a:latin typeface="Comic Sans MS" pitchFamily="66" charset="0"/>
              </a:rPr>
              <a:t>off </a:t>
            </a:r>
            <a:r>
              <a:rPr lang="en-US" sz="2400" dirty="0" smtClean="0">
                <a:latin typeface="Comic Sans MS" pitchFamily="66" charset="0"/>
              </a:rPr>
              <a:t>between higher </a:t>
            </a:r>
            <a:r>
              <a:rPr lang="en-US" sz="2400" dirty="0" smtClean="0">
                <a:latin typeface="Comic Sans MS" pitchFamily="66" charset="0"/>
              </a:rPr>
              <a:t>initial capital costs and uncertain lower future energy operating costs</a:t>
            </a:r>
            <a:endParaRPr lang="pl-PL" sz="2400" dirty="0" smtClean="0">
              <a:latin typeface="Comic Sans MS" pitchFamily="66" charset="0"/>
            </a:endParaRPr>
          </a:p>
          <a:p>
            <a:pPr algn="just"/>
            <a:endParaRPr lang="en-US" sz="2400" dirty="0" smtClean="0">
              <a:latin typeface="Comic Sans MS" pitchFamily="66" charset="0"/>
            </a:endParaRPr>
          </a:p>
          <a:p>
            <a:pPr algn="just"/>
            <a:r>
              <a:rPr lang="en-US" sz="2400" dirty="0" smtClean="0">
                <a:latin typeface="Comic Sans MS" pitchFamily="66" charset="0"/>
              </a:rPr>
              <a:t>Lower costs, smaller environmental impact (CO2 / local pollution)</a:t>
            </a:r>
          </a:p>
          <a:p>
            <a:pPr algn="just"/>
            <a:endParaRPr lang="en-US" sz="2400" dirty="0" smtClean="0">
              <a:latin typeface="Comic Sans MS" pitchFamily="66" charset="0"/>
            </a:endParaRPr>
          </a:p>
          <a:p>
            <a:pPr algn="just"/>
            <a:r>
              <a:rPr lang="en-US" sz="2400" dirty="0" smtClean="0">
                <a:latin typeface="Comic Sans MS" pitchFamily="66" charset="0"/>
              </a:rPr>
              <a:t>Buildings </a:t>
            </a:r>
            <a:r>
              <a:rPr lang="en-US" sz="2400" dirty="0" smtClean="0">
                <a:latin typeface="Comic Sans MS" pitchFamily="66" charset="0"/>
              </a:rPr>
              <a:t>are on the front line of this </a:t>
            </a:r>
            <a:r>
              <a:rPr lang="en-US" sz="2400" dirty="0" smtClean="0">
                <a:latin typeface="Comic Sans MS" pitchFamily="66" charset="0"/>
              </a:rPr>
              <a:t>- high </a:t>
            </a:r>
            <a:r>
              <a:rPr lang="en-US" sz="2400" dirty="0" smtClean="0">
                <a:latin typeface="Comic Sans MS" pitchFamily="66" charset="0"/>
              </a:rPr>
              <a:t>consumption of </a:t>
            </a:r>
            <a:r>
              <a:rPr lang="en-US" sz="2400" dirty="0" smtClean="0">
                <a:latin typeface="Comic Sans MS" pitchFamily="66" charset="0"/>
              </a:rPr>
              <a:t>energy, efficient </a:t>
            </a:r>
            <a:r>
              <a:rPr lang="en-US" sz="2400" dirty="0" smtClean="0">
                <a:latin typeface="Comic Sans MS" pitchFamily="66" charset="0"/>
              </a:rPr>
              <a:t>buildings </a:t>
            </a:r>
            <a:r>
              <a:rPr lang="en-US" sz="2400" dirty="0" smtClean="0">
                <a:latin typeface="Comic Sans MS" pitchFamily="66" charset="0"/>
              </a:rPr>
              <a:t>offer </a:t>
            </a:r>
            <a:r>
              <a:rPr lang="en-US" sz="2400" dirty="0" smtClean="0">
                <a:latin typeface="Comic Sans MS" pitchFamily="66" charset="0"/>
              </a:rPr>
              <a:t>opportunities to save money while reducing </a:t>
            </a:r>
            <a:r>
              <a:rPr lang="en-US" sz="2400" dirty="0" smtClean="0">
                <a:latin typeface="Comic Sans MS" pitchFamily="66" charset="0"/>
              </a:rPr>
              <a:t>GHG emissions. (e.g. SK – 36 % planned energy savings 2014-2016)</a:t>
            </a:r>
          </a:p>
          <a:p>
            <a:pPr algn="just"/>
            <a:endParaRPr lang="en-US" sz="2400" dirty="0" smtClean="0">
              <a:latin typeface="Comic Sans MS" pitchFamily="66" charset="0"/>
            </a:endParaRPr>
          </a:p>
          <a:p>
            <a:r>
              <a:rPr lang="en-US" sz="2400" dirty="0" smtClean="0">
                <a:latin typeface="Comic Sans MS" pitchFamily="66" charset="0"/>
              </a:rPr>
              <a:t>Market barriers - </a:t>
            </a:r>
            <a:r>
              <a:rPr lang="en-US" sz="2400" dirty="0" smtClean="0">
                <a:latin typeface="Comic Sans MS" pitchFamily="66" charset="0"/>
              </a:rPr>
              <a:t>low energy prices, </a:t>
            </a:r>
            <a:r>
              <a:rPr lang="en-US" sz="2400" dirty="0" smtClean="0">
                <a:latin typeface="Comic Sans MS" pitchFamily="66" charset="0"/>
              </a:rPr>
              <a:t>fluctuating energy </a:t>
            </a:r>
            <a:r>
              <a:rPr lang="en-US" sz="2400" dirty="0" smtClean="0">
                <a:latin typeface="Comic Sans MS" pitchFamily="66" charset="0"/>
              </a:rPr>
              <a:t>prices, </a:t>
            </a:r>
            <a:r>
              <a:rPr lang="en-US" sz="2400" dirty="0" smtClean="0">
                <a:latin typeface="Comic Sans MS" pitchFamily="66" charset="0"/>
              </a:rPr>
              <a:t>high </a:t>
            </a:r>
            <a:r>
              <a:rPr lang="en-US" sz="2400" dirty="0" smtClean="0">
                <a:latin typeface="Comic Sans MS" pitchFamily="66" charset="0"/>
              </a:rPr>
              <a:t>technology </a:t>
            </a:r>
            <a:r>
              <a:rPr lang="en-US" sz="2400" dirty="0" smtClean="0">
                <a:latin typeface="Comic Sans MS" pitchFamily="66" charset="0"/>
              </a:rPr>
              <a:t>costs or </a:t>
            </a:r>
            <a:r>
              <a:rPr lang="en-US" sz="2400" dirty="0" smtClean="0">
                <a:latin typeface="Comic Sans MS" pitchFamily="66" charset="0"/>
              </a:rPr>
              <a:t>“behavioral </a:t>
            </a:r>
            <a:r>
              <a:rPr lang="en-US" sz="2400" dirty="0" smtClean="0">
                <a:latin typeface="Comic Sans MS" pitchFamily="66" charset="0"/>
              </a:rPr>
              <a:t>failures”</a:t>
            </a: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3600" dirty="0" smtClean="0">
                <a:solidFill>
                  <a:schemeClr val="bg1"/>
                </a:solidFill>
                <a:latin typeface="Comic Sans MS" pitchFamily="66" charset="0"/>
                <a:cs typeface="Arial" pitchFamily="34" charset="0"/>
              </a:rPr>
              <a:t>Market failures</a:t>
            </a:r>
            <a:endParaRPr lang="pl-PL" sz="3600" dirty="0" smtClean="0">
              <a:solidFill>
                <a:schemeClr val="bg1"/>
              </a:solidFill>
              <a:latin typeface="Comic Sans MS" pitchFamily="66" charset="0"/>
              <a:cs typeface="Arial" pitchFamily="34"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7" name="Obrázok 6"/>
          <p:cNvPicPr/>
          <p:nvPr/>
        </p:nvPicPr>
        <p:blipFill>
          <a:blip r:embed="rId4" cstate="print"/>
          <a:srcRect/>
          <a:stretch>
            <a:fillRect/>
          </a:stretch>
        </p:blipFill>
        <p:spPr bwMode="auto">
          <a:xfrm>
            <a:off x="913235" y="1136193"/>
            <a:ext cx="7510329" cy="5139916"/>
          </a:xfrm>
          <a:prstGeom prst="rect">
            <a:avLst/>
          </a:prstGeom>
          <a:noFill/>
          <a:ln w="9525">
            <a:noFill/>
            <a:miter lim="800000"/>
            <a:headEnd/>
            <a:tailEnd/>
          </a:ln>
        </p:spPr>
      </p:pic>
      <p:sp>
        <p:nvSpPr>
          <p:cNvPr id="8" name="Symbol zastępczy zawartości 10"/>
          <p:cNvSpPr>
            <a:spLocks noGrp="1"/>
          </p:cNvSpPr>
          <p:nvPr>
            <p:ph idx="1"/>
          </p:nvPr>
        </p:nvSpPr>
        <p:spPr>
          <a:xfrm>
            <a:off x="871136" y="6159780"/>
            <a:ext cx="6790428" cy="376945"/>
          </a:xfrm>
        </p:spPr>
        <p:txBody>
          <a:bodyPr>
            <a:normAutofit/>
          </a:bodyPr>
          <a:lstStyle/>
          <a:p>
            <a:pPr algn="just">
              <a:buNone/>
            </a:pPr>
            <a:r>
              <a:rPr lang="en-US" sz="1100" dirty="0" smtClean="0">
                <a:latin typeface="Comic Sans MS" pitchFamily="66" charset="0"/>
              </a:rPr>
              <a:t>taken from </a:t>
            </a:r>
            <a:r>
              <a:rPr lang="en-US" sz="1100" dirty="0" err="1" smtClean="0">
                <a:latin typeface="Comic Sans MS" pitchFamily="66" charset="0"/>
              </a:rPr>
              <a:t>Gillingham</a:t>
            </a:r>
            <a:r>
              <a:rPr lang="en-US" sz="1100" dirty="0" smtClean="0">
                <a:latin typeface="Comic Sans MS" pitchFamily="66" charset="0"/>
              </a:rPr>
              <a:t> et al. 2009</a:t>
            </a:r>
            <a:endParaRPr lang="pl-PL" sz="1100" dirty="0">
              <a:latin typeface="Comic Sans MS" pitchFamily="66" charset="0"/>
            </a:endParaRPr>
          </a:p>
        </p:txBody>
      </p:sp>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fontScale="90000"/>
          </a:bodyPr>
          <a:lstStyle/>
          <a:p>
            <a:r>
              <a:rPr lang="en-US" sz="3600" dirty="0" smtClean="0">
                <a:solidFill>
                  <a:schemeClr val="bg1"/>
                </a:solidFill>
                <a:latin typeface="Comic Sans MS" pitchFamily="66" charset="0"/>
                <a:cs typeface="Arial" pitchFamily="34" charset="0"/>
              </a:rPr>
              <a:t>Designing energy efficiency policies</a:t>
            </a:r>
            <a:endParaRPr lang="pl-PL" sz="3600" dirty="0" smtClean="0">
              <a:solidFill>
                <a:schemeClr val="bg1"/>
              </a:solidFill>
              <a:latin typeface="Comic Sans MS" pitchFamily="66" charset="0"/>
              <a:cs typeface="Arial" pitchFamily="34" charset="0"/>
            </a:endParaRPr>
          </a:p>
        </p:txBody>
      </p:sp>
      <p:sp>
        <p:nvSpPr>
          <p:cNvPr id="11" name="Symbol zastępczy zawartości 10"/>
          <p:cNvSpPr>
            <a:spLocks noGrp="1"/>
          </p:cNvSpPr>
          <p:nvPr>
            <p:ph idx="1"/>
          </p:nvPr>
        </p:nvSpPr>
        <p:spPr>
          <a:xfrm>
            <a:off x="413938" y="1454606"/>
            <a:ext cx="8272862" cy="4893648"/>
          </a:xfrm>
        </p:spPr>
        <p:txBody>
          <a:bodyPr>
            <a:normAutofit/>
          </a:bodyPr>
          <a:lstStyle/>
          <a:p>
            <a:pPr algn="just"/>
            <a:r>
              <a:rPr lang="en-US" sz="1800" dirty="0" smtClean="0">
                <a:latin typeface="Comic Sans MS" pitchFamily="66" charset="0"/>
              </a:rPr>
              <a:t>Indicative national target for energy efficiency (EED)</a:t>
            </a:r>
          </a:p>
          <a:p>
            <a:pPr lvl="1" algn="just">
              <a:buFont typeface="Arial" panose="020B0604020202020204" pitchFamily="34" charset="0"/>
              <a:buChar char="•"/>
            </a:pPr>
            <a:r>
              <a:rPr lang="en-US" sz="1600" dirty="0" smtClean="0">
                <a:latin typeface="Comic Sans MS" pitchFamily="66" charset="0"/>
              </a:rPr>
              <a:t>EU Energy consumption in 2020 cap set at  (20 % relative to PRIMES projections from 2007)</a:t>
            </a:r>
          </a:p>
          <a:p>
            <a:pPr lvl="2" algn="just"/>
            <a:r>
              <a:rPr lang="en-US" sz="1600" dirty="0" smtClean="0">
                <a:latin typeface="Comic Sans MS" pitchFamily="66" charset="0"/>
              </a:rPr>
              <a:t>1483 </a:t>
            </a:r>
            <a:r>
              <a:rPr lang="en-US" sz="1600" dirty="0" err="1" smtClean="0">
                <a:latin typeface="Comic Sans MS" pitchFamily="66" charset="0"/>
              </a:rPr>
              <a:t>Mtoe</a:t>
            </a:r>
            <a:r>
              <a:rPr lang="en-US" sz="1600" dirty="0" smtClean="0">
                <a:latin typeface="Comic Sans MS" pitchFamily="66" charset="0"/>
              </a:rPr>
              <a:t> of primary energy consumption (SK - 686 PJ)</a:t>
            </a:r>
          </a:p>
          <a:p>
            <a:pPr lvl="2" algn="just"/>
            <a:r>
              <a:rPr lang="en-US" sz="1600" dirty="0" smtClean="0">
                <a:latin typeface="Comic Sans MS" pitchFamily="66" charset="0"/>
              </a:rPr>
              <a:t>1086 </a:t>
            </a:r>
            <a:r>
              <a:rPr lang="en-US" sz="1600" dirty="0" err="1" smtClean="0">
                <a:latin typeface="Comic Sans MS" pitchFamily="66" charset="0"/>
              </a:rPr>
              <a:t>Mtoe</a:t>
            </a:r>
            <a:r>
              <a:rPr lang="en-US" sz="1600" dirty="0" smtClean="0">
                <a:latin typeface="Comic Sans MS" pitchFamily="66" charset="0"/>
              </a:rPr>
              <a:t> of final energy consumption (SK – 387 PJ)</a:t>
            </a:r>
          </a:p>
          <a:p>
            <a:pPr marL="285750" lvl="2" indent="-285750" algn="just"/>
            <a:endParaRPr lang="en-US" sz="1600" dirty="0" smtClean="0">
              <a:latin typeface="Comic Sans MS" pitchFamily="66" charset="0"/>
            </a:endParaRPr>
          </a:p>
          <a:p>
            <a:pPr marL="285750" lvl="2" indent="-285750" algn="just"/>
            <a:r>
              <a:rPr lang="en-US" sz="1800" dirty="0" smtClean="0">
                <a:latin typeface="Comic Sans MS" pitchFamily="66" charset="0"/>
              </a:rPr>
              <a:t>Energy savings in buildings EU Directive 2010/31/EU on energy performance of buildings</a:t>
            </a:r>
            <a:endParaRPr lang="en-US" sz="1800" dirty="0" smtClean="0">
              <a:latin typeface="Comic Sans MS" pitchFamily="66" charset="0"/>
            </a:endParaRPr>
          </a:p>
          <a:p>
            <a:pPr marL="742950" lvl="3" indent="-285750" algn="just"/>
            <a:r>
              <a:rPr lang="en-US" sz="1600" dirty="0" smtClean="0">
                <a:latin typeface="Comic Sans MS" pitchFamily="66" charset="0"/>
              </a:rPr>
              <a:t>From January 1</a:t>
            </a:r>
            <a:r>
              <a:rPr lang="en-US" sz="1600" baseline="30000" dirty="0" smtClean="0">
                <a:latin typeface="Comic Sans MS" pitchFamily="66" charset="0"/>
              </a:rPr>
              <a:t>st</a:t>
            </a:r>
            <a:r>
              <a:rPr lang="en-US" sz="1600" dirty="0" smtClean="0">
                <a:latin typeface="Comic Sans MS" pitchFamily="66" charset="0"/>
              </a:rPr>
              <a:t> 2014 commitment to reconstruct on annual basis at least 3 % of the total floor are heated or cooled buildings owned by governmental authorities</a:t>
            </a:r>
            <a:r>
              <a:rPr lang="en-US" sz="1600" dirty="0" smtClean="0">
                <a:latin typeface="Comic Sans MS" pitchFamily="66" charset="0"/>
              </a:rPr>
              <a:t> </a:t>
            </a:r>
            <a:r>
              <a:rPr lang="en-US" sz="1600" dirty="0" smtClean="0">
                <a:latin typeface="Comic Sans MS" pitchFamily="66" charset="0"/>
              </a:rPr>
              <a:t>in a way to meet at lease the minimal requirements on energy efficiency set by the MS in line with Article 4 of the Directive</a:t>
            </a:r>
          </a:p>
          <a:p>
            <a:pPr marL="742950" lvl="3" indent="-285750" algn="just"/>
            <a:r>
              <a:rPr lang="sk-SK" sz="1600" dirty="0" smtClean="0">
                <a:latin typeface="Comic Sans MS" pitchFamily="66" charset="0"/>
              </a:rPr>
              <a:t>S</a:t>
            </a:r>
            <a:r>
              <a:rPr lang="en-US" sz="1600" dirty="0" smtClean="0">
                <a:latin typeface="Comic Sans MS" pitchFamily="66" charset="0"/>
              </a:rPr>
              <a:t>K – all public buildings considered in setting the overall target of </a:t>
            </a:r>
            <a:r>
              <a:rPr lang="sk-SK" sz="1600" dirty="0" smtClean="0">
                <a:latin typeface="Comic Sans MS" pitchFamily="66" charset="0"/>
              </a:rPr>
              <a:t>52,17 </a:t>
            </a:r>
            <a:r>
              <a:rPr lang="sk-SK" sz="1600" dirty="0" err="1" smtClean="0">
                <a:latin typeface="Comic Sans MS" pitchFamily="66" charset="0"/>
              </a:rPr>
              <a:t>GWh</a:t>
            </a:r>
            <a:r>
              <a:rPr lang="en-US" sz="1600" dirty="0" smtClean="0">
                <a:latin typeface="Comic Sans MS" pitchFamily="66" charset="0"/>
              </a:rPr>
              <a:t> </a:t>
            </a:r>
            <a:r>
              <a:rPr lang="sk-SK" sz="1600" dirty="0" smtClean="0">
                <a:latin typeface="Comic Sans MS" pitchFamily="66" charset="0"/>
              </a:rPr>
              <a:t>/</a:t>
            </a:r>
            <a:r>
              <a:rPr lang="en-US" sz="1600" dirty="0" smtClean="0">
                <a:latin typeface="Comic Sans MS" pitchFamily="66" charset="0"/>
              </a:rPr>
              <a:t> year i.e. until </a:t>
            </a:r>
            <a:r>
              <a:rPr lang="sk-SK" sz="1600" u="sng" dirty="0" smtClean="0">
                <a:latin typeface="Comic Sans MS" pitchFamily="66" charset="0"/>
              </a:rPr>
              <a:t>2020 </a:t>
            </a:r>
            <a:r>
              <a:rPr lang="sk-SK" sz="1600" u="sng" dirty="0" smtClean="0">
                <a:latin typeface="Comic Sans MS" pitchFamily="66" charset="0"/>
              </a:rPr>
              <a:t>365,19 </a:t>
            </a:r>
            <a:r>
              <a:rPr lang="sk-SK" sz="1600" u="sng" dirty="0" err="1" smtClean="0">
                <a:latin typeface="Comic Sans MS" pitchFamily="66" charset="0"/>
              </a:rPr>
              <a:t>GWh</a:t>
            </a:r>
            <a:r>
              <a:rPr lang="sk-SK" sz="1600" dirty="0" smtClean="0">
                <a:latin typeface="Comic Sans MS" pitchFamily="66" charset="0"/>
              </a:rPr>
              <a:t> </a:t>
            </a:r>
            <a:endParaRPr lang="en-US" sz="1600" dirty="0" smtClean="0">
              <a:latin typeface="Comic Sans MS" pitchFamily="66" charset="0"/>
            </a:endParaRPr>
          </a:p>
          <a:p>
            <a:pPr marL="285750" lvl="2" indent="-285750" algn="just"/>
            <a:endParaRPr lang="en-US" sz="1600" b="1" dirty="0" smtClean="0">
              <a:latin typeface="Comic Sans MS" pitchFamily="66" charset="0"/>
            </a:endParaRPr>
          </a:p>
          <a:p>
            <a:pPr marL="0" lvl="2" indent="0" algn="just">
              <a:buNone/>
            </a:pPr>
            <a:endParaRPr lang="en-US" sz="1600" dirty="0">
              <a:latin typeface="Comic Sans MS" pitchFamily="66"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Tree>
    <p:extLst>
      <p:ext uri="{BB962C8B-B14F-4D97-AF65-F5344CB8AC3E}">
        <p14:creationId xmlns:p14="http://schemas.microsoft.com/office/powerpoint/2010/main" xmlns="" val="1674615927"/>
      </p:ext>
    </p:extLst>
  </p:cSld>
  <p:clrMapOvr>
    <a:masterClrMapping/>
  </p:clrMapOvr>
  <p:transition advTm="1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2800" dirty="0" smtClean="0">
                <a:solidFill>
                  <a:schemeClr val="bg1"/>
                </a:solidFill>
                <a:latin typeface="Comic Sans MS" pitchFamily="66" charset="0"/>
                <a:cs typeface="Arial" pitchFamily="34" charset="0"/>
              </a:rPr>
              <a:t>Where to reduce energy consumption	</a:t>
            </a:r>
            <a:endParaRPr lang="pl-PL" sz="2800" dirty="0" smtClean="0">
              <a:solidFill>
                <a:schemeClr val="bg1"/>
              </a:solidFill>
              <a:latin typeface="Comic Sans MS" pitchFamily="66" charset="0"/>
              <a:cs typeface="Arial" pitchFamily="34" charset="0"/>
            </a:endParaRPr>
          </a:p>
        </p:txBody>
      </p:sp>
      <p:sp>
        <p:nvSpPr>
          <p:cNvPr id="11" name="Symbol zastępczy zawartości 10"/>
          <p:cNvSpPr>
            <a:spLocks noGrp="1"/>
          </p:cNvSpPr>
          <p:nvPr>
            <p:ph idx="1"/>
          </p:nvPr>
        </p:nvSpPr>
        <p:spPr>
          <a:xfrm>
            <a:off x="236038" y="1454606"/>
            <a:ext cx="8272862" cy="4893648"/>
          </a:xfrm>
        </p:spPr>
        <p:txBody>
          <a:bodyPr>
            <a:normAutofit/>
          </a:bodyPr>
          <a:lstStyle/>
          <a:p>
            <a:pPr algn="just"/>
            <a:r>
              <a:rPr lang="en-US" sz="1800" dirty="0" smtClean="0">
                <a:latin typeface="Comic Sans MS" pitchFamily="66" charset="0"/>
              </a:rPr>
              <a:t>Action plan for energy efficiency (2017 – 2019) with outlook towards 2020 (in preparation)</a:t>
            </a:r>
          </a:p>
          <a:p>
            <a:pPr algn="just"/>
            <a:endParaRPr lang="en-US" sz="1800" dirty="0" smtClean="0">
              <a:latin typeface="Comic Sans MS" pitchFamily="66" charset="0"/>
            </a:endParaRPr>
          </a:p>
          <a:p>
            <a:pPr marL="361950" lvl="1" indent="-180975">
              <a:buFont typeface="Arial" pitchFamily="34" charset="0"/>
              <a:buChar char="•"/>
            </a:pPr>
            <a:r>
              <a:rPr lang="en-US" sz="1600" dirty="0" smtClean="0">
                <a:latin typeface="Comic Sans MS" pitchFamily="66" charset="0"/>
              </a:rPr>
              <a:t>improving </a:t>
            </a:r>
            <a:r>
              <a:rPr lang="en-US" sz="1600" dirty="0" smtClean="0">
                <a:latin typeface="Comic Sans MS" pitchFamily="66" charset="0"/>
              </a:rPr>
              <a:t>the thermal and technical properties of buildings by significant or </a:t>
            </a:r>
            <a:r>
              <a:rPr lang="en-US" sz="1600" dirty="0" smtClean="0">
                <a:latin typeface="Comic Sans MS" pitchFamily="66" charset="0"/>
              </a:rPr>
              <a:t>partial renovation,</a:t>
            </a:r>
          </a:p>
          <a:p>
            <a:pPr marL="361950" lvl="1" indent="-180975">
              <a:buFont typeface="Arial" pitchFamily="34" charset="0"/>
              <a:buChar char="•"/>
            </a:pPr>
            <a:r>
              <a:rPr lang="en-US" sz="1600" dirty="0" smtClean="0">
                <a:latin typeface="Comic Sans MS" pitchFamily="66" charset="0"/>
              </a:rPr>
              <a:t>the </a:t>
            </a:r>
            <a:r>
              <a:rPr lang="en-US" sz="1600" dirty="0" smtClean="0">
                <a:latin typeface="Comic Sans MS" pitchFamily="66" charset="0"/>
              </a:rPr>
              <a:t>new construction of low-energy and ultra-low-energy buildings as well as nearly zero-energy buildings</a:t>
            </a:r>
            <a:r>
              <a:rPr lang="en-US" sz="1600" dirty="0" smtClean="0">
                <a:latin typeface="Comic Sans MS" pitchFamily="66" charset="0"/>
              </a:rPr>
              <a:t>,</a:t>
            </a:r>
          </a:p>
          <a:p>
            <a:pPr marL="361950" lvl="1" indent="-180975">
              <a:buFont typeface="Arial" pitchFamily="34" charset="0"/>
              <a:buChar char="•"/>
            </a:pPr>
            <a:r>
              <a:rPr lang="en-US" sz="1600" dirty="0" smtClean="0">
                <a:latin typeface="Comic Sans MS" pitchFamily="66" charset="0"/>
              </a:rPr>
              <a:t>energy </a:t>
            </a:r>
            <a:r>
              <a:rPr lang="en-US" sz="1600" dirty="0" smtClean="0">
                <a:latin typeface="Comic Sans MS" pitchFamily="66" charset="0"/>
              </a:rPr>
              <a:t>saving measures on technical equipment of buildings realized on the basis of application of conceptual and strategic materials, legislative obligations or through energy </a:t>
            </a:r>
            <a:r>
              <a:rPr lang="en-US" sz="1600" dirty="0" smtClean="0">
                <a:latin typeface="Comic Sans MS" pitchFamily="66" charset="0"/>
              </a:rPr>
              <a:t>services.</a:t>
            </a:r>
          </a:p>
          <a:p>
            <a:pPr marL="361950" lvl="1" indent="-180975">
              <a:buFont typeface="Arial" pitchFamily="34" charset="0"/>
              <a:buChar char="•"/>
            </a:pPr>
            <a:r>
              <a:rPr lang="en-US" sz="1600" dirty="0" smtClean="0">
                <a:latin typeface="Comic Sans MS" pitchFamily="66" charset="0"/>
              </a:rPr>
              <a:t>awareness rising campaign “</a:t>
            </a:r>
            <a:r>
              <a:rPr lang="en-US" sz="1600" dirty="0" err="1" smtClean="0">
                <a:latin typeface="Comic Sans MS" pitchFamily="66" charset="0"/>
              </a:rPr>
              <a:t>Žiť</a:t>
            </a:r>
            <a:r>
              <a:rPr lang="en-US" sz="1600" dirty="0" smtClean="0">
                <a:latin typeface="Comic Sans MS" pitchFamily="66" charset="0"/>
              </a:rPr>
              <a:t> </a:t>
            </a:r>
            <a:r>
              <a:rPr lang="en-US" sz="1600" dirty="0" err="1" smtClean="0">
                <a:latin typeface="Comic Sans MS" pitchFamily="66" charset="0"/>
              </a:rPr>
              <a:t>energiou</a:t>
            </a:r>
            <a:r>
              <a:rPr lang="en-US" sz="1600" dirty="0" smtClean="0">
                <a:latin typeface="Comic Sans MS" pitchFamily="66" charset="0"/>
              </a:rPr>
              <a:t>” implemented by SIEA </a:t>
            </a:r>
          </a:p>
          <a:p>
            <a:pPr marL="361950" lvl="1" indent="-180975">
              <a:buFont typeface="Arial" pitchFamily="34" charset="0"/>
              <a:buChar char="•"/>
            </a:pPr>
            <a:endParaRPr lang="en-US" sz="1400" dirty="0">
              <a:latin typeface="Comic Sans MS" pitchFamily="66"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graphicFrame>
        <p:nvGraphicFramePr>
          <p:cNvPr id="9" name="Tabuľka 8"/>
          <p:cNvGraphicFramePr>
            <a:graphicFrameLocks noGrp="1"/>
          </p:cNvGraphicFramePr>
          <p:nvPr/>
        </p:nvGraphicFramePr>
        <p:xfrm>
          <a:off x="656059" y="4764857"/>
          <a:ext cx="4906541" cy="1583397"/>
        </p:xfrm>
        <a:graphic>
          <a:graphicData uri="http://schemas.openxmlformats.org/drawingml/2006/table">
            <a:tbl>
              <a:tblPr/>
              <a:tblGrid>
                <a:gridCol w="450490"/>
                <a:gridCol w="3097425"/>
                <a:gridCol w="1358626"/>
              </a:tblGrid>
              <a:tr h="355599">
                <a:tc>
                  <a:txBody>
                    <a:bodyPr/>
                    <a:lstStyle/>
                    <a:p>
                      <a:pPr algn="l">
                        <a:lnSpc>
                          <a:spcPct val="107000"/>
                        </a:lnSpc>
                      </a:pPr>
                      <a:endParaRPr lang="sk-SK" sz="1100" dirty="0">
                        <a:latin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sk-SK" sz="1000" dirty="0">
                          <a:solidFill>
                            <a:srgbClr val="000000"/>
                          </a:solidFill>
                          <a:latin typeface="Times New Roman"/>
                          <a:ea typeface="Times New Roman"/>
                          <a:cs typeface="Times New Roman"/>
                        </a:rPr>
                        <a:t>Skupiny opatrení v budovách:</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sk-SK" sz="1000">
                          <a:solidFill>
                            <a:srgbClr val="000000"/>
                          </a:solidFill>
                          <a:latin typeface="Times New Roman"/>
                          <a:ea typeface="Times New Roman"/>
                          <a:cs typeface="Times New Roman"/>
                        </a:rPr>
                        <a:t>Úspora [TJ]</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603">
                <a:tc>
                  <a:txBody>
                    <a:bodyPr/>
                    <a:lstStyle/>
                    <a:p>
                      <a:pPr algn="l">
                        <a:lnSpc>
                          <a:spcPct val="107000"/>
                        </a:lnSpc>
                        <a:spcAft>
                          <a:spcPts val="0"/>
                        </a:spcAft>
                      </a:pPr>
                      <a:r>
                        <a:rPr lang="sk-SK" sz="1000">
                          <a:solidFill>
                            <a:srgbClr val="000000"/>
                          </a:solidFill>
                          <a:latin typeface="Times New Roman"/>
                          <a:ea typeface="Times New Roman"/>
                          <a:cs typeface="Times New Roman"/>
                        </a:rPr>
                        <a:t> </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7857"/>
                    </a:solidFill>
                  </a:tcPr>
                </a:tc>
                <a:tc>
                  <a:txBody>
                    <a:bodyPr/>
                    <a:lstStyle/>
                    <a:p>
                      <a:pPr algn="l">
                        <a:lnSpc>
                          <a:spcPct val="107000"/>
                        </a:lnSpc>
                        <a:spcAft>
                          <a:spcPts val="0"/>
                        </a:spcAft>
                      </a:pPr>
                      <a:r>
                        <a:rPr lang="sk-SK" sz="1000">
                          <a:solidFill>
                            <a:srgbClr val="000000"/>
                          </a:solidFill>
                          <a:latin typeface="Times New Roman"/>
                          <a:ea typeface="Times New Roman"/>
                          <a:cs typeface="Times New Roman"/>
                        </a:rPr>
                        <a:t>Zlepšovanie tepelno-technických vlastností budov</a:t>
                      </a:r>
                      <a:endParaRPr lang="sk-SK" sz="11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sk-SK" sz="1000">
                          <a:solidFill>
                            <a:srgbClr val="000000"/>
                          </a:solidFill>
                          <a:latin typeface="Times New Roman"/>
                          <a:ea typeface="Calibri"/>
                          <a:cs typeface="Times New Roman"/>
                        </a:rPr>
                        <a:t>4 230,02</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603">
                <a:tc>
                  <a:txBody>
                    <a:bodyPr/>
                    <a:lstStyle/>
                    <a:p>
                      <a:pPr algn="l">
                        <a:lnSpc>
                          <a:spcPct val="107000"/>
                        </a:lnSpc>
                        <a:spcAft>
                          <a:spcPts val="0"/>
                        </a:spcAft>
                      </a:pPr>
                      <a:r>
                        <a:rPr lang="sk-SK" sz="1000">
                          <a:solidFill>
                            <a:srgbClr val="000000"/>
                          </a:solidFill>
                          <a:latin typeface="Times New Roman"/>
                          <a:ea typeface="Times New Roman"/>
                          <a:cs typeface="Times New Roman"/>
                        </a:rPr>
                        <a:t> </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33"/>
                    </a:solidFill>
                  </a:tcPr>
                </a:tc>
                <a:tc>
                  <a:txBody>
                    <a:bodyPr/>
                    <a:lstStyle/>
                    <a:p>
                      <a:pPr algn="l">
                        <a:lnSpc>
                          <a:spcPct val="107000"/>
                        </a:lnSpc>
                        <a:spcAft>
                          <a:spcPts val="0"/>
                        </a:spcAft>
                      </a:pPr>
                      <a:r>
                        <a:rPr lang="sk-SK" sz="1000">
                          <a:solidFill>
                            <a:srgbClr val="000000"/>
                          </a:solidFill>
                          <a:latin typeface="Times New Roman"/>
                          <a:ea typeface="Times New Roman"/>
                          <a:cs typeface="Times New Roman"/>
                        </a:rPr>
                        <a:t>Nová výstavba v nízkoenergetickom štandarde</a:t>
                      </a:r>
                      <a:endParaRPr lang="sk-SK" sz="11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sk-SK" sz="1000">
                          <a:solidFill>
                            <a:srgbClr val="000000"/>
                          </a:solidFill>
                          <a:latin typeface="Times New Roman"/>
                          <a:ea typeface="Calibri"/>
                          <a:cs typeface="Times New Roman"/>
                        </a:rPr>
                        <a:t>340,23</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2319">
                <a:tc>
                  <a:txBody>
                    <a:bodyPr/>
                    <a:lstStyle/>
                    <a:p>
                      <a:pPr algn="l">
                        <a:lnSpc>
                          <a:spcPct val="107000"/>
                        </a:lnSpc>
                        <a:spcAft>
                          <a:spcPts val="0"/>
                        </a:spcAft>
                      </a:pPr>
                      <a:r>
                        <a:rPr lang="sk-SK" sz="1000">
                          <a:solidFill>
                            <a:srgbClr val="000000"/>
                          </a:solidFill>
                          <a:latin typeface="Times New Roman"/>
                          <a:ea typeface="Times New Roman"/>
                          <a:cs typeface="Times New Roman"/>
                        </a:rPr>
                        <a:t> </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00"/>
                    </a:solidFill>
                  </a:tcPr>
                </a:tc>
                <a:tc>
                  <a:txBody>
                    <a:bodyPr/>
                    <a:lstStyle/>
                    <a:p>
                      <a:pPr algn="l">
                        <a:lnSpc>
                          <a:spcPct val="107000"/>
                        </a:lnSpc>
                        <a:spcAft>
                          <a:spcPts val="0"/>
                        </a:spcAft>
                      </a:pPr>
                      <a:r>
                        <a:rPr lang="sk-SK" sz="1000">
                          <a:solidFill>
                            <a:srgbClr val="000000"/>
                          </a:solidFill>
                          <a:latin typeface="Times New Roman"/>
                          <a:ea typeface="Times New Roman"/>
                          <a:cs typeface="Times New Roman"/>
                        </a:rPr>
                        <a:t>Opatrenia na úsporu energie na TZB</a:t>
                      </a:r>
                      <a:endParaRPr lang="sk-SK" sz="11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sk-SK" sz="1000" dirty="0">
                          <a:solidFill>
                            <a:srgbClr val="000000"/>
                          </a:solidFill>
                          <a:latin typeface="Times New Roman"/>
                          <a:ea typeface="Calibri"/>
                          <a:cs typeface="Times New Roman"/>
                        </a:rPr>
                        <a:t>446,03</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73">
                <a:tc>
                  <a:txBody>
                    <a:bodyPr/>
                    <a:lstStyle/>
                    <a:p>
                      <a:pPr algn="l">
                        <a:lnSpc>
                          <a:spcPct val="107000"/>
                        </a:lnSpc>
                      </a:pPr>
                      <a:endParaRPr lang="sk-SK" sz="1100">
                        <a:latin typeface="Calibri"/>
                        <a:cs typeface="Times New Roman"/>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07000"/>
                        </a:lnSpc>
                        <a:spcAft>
                          <a:spcPts val="0"/>
                        </a:spcAft>
                      </a:pPr>
                      <a:r>
                        <a:rPr lang="sk-SK" sz="1000" b="1">
                          <a:solidFill>
                            <a:srgbClr val="000000"/>
                          </a:solidFill>
                          <a:latin typeface="Times New Roman"/>
                          <a:ea typeface="Times New Roman"/>
                          <a:cs typeface="Times New Roman"/>
                        </a:rPr>
                        <a:t>Spolu:</a:t>
                      </a:r>
                      <a:endParaRPr lang="sk-SK" sz="11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sk-SK" sz="1000" b="1" dirty="0">
                          <a:solidFill>
                            <a:srgbClr val="000000"/>
                          </a:solidFill>
                          <a:latin typeface="Times New Roman"/>
                          <a:ea typeface="Calibri"/>
                          <a:cs typeface="Times New Roman"/>
                        </a:rPr>
                        <a:t>5 016,28</a:t>
                      </a:r>
                      <a:endParaRPr lang="sk-SK" sz="11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3600" dirty="0" smtClean="0">
                <a:solidFill>
                  <a:schemeClr val="bg1"/>
                </a:solidFill>
                <a:latin typeface="Comic Sans MS" pitchFamily="66" charset="0"/>
                <a:cs typeface="Arial" pitchFamily="34" charset="0"/>
              </a:rPr>
              <a:t>Sources of financing SK</a:t>
            </a:r>
            <a:endParaRPr lang="pl-PL" sz="3600" dirty="0" smtClean="0">
              <a:solidFill>
                <a:schemeClr val="bg1"/>
              </a:solidFill>
              <a:latin typeface="Comic Sans MS" pitchFamily="66" charset="0"/>
              <a:cs typeface="Arial" pitchFamily="34"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
        <p:nvSpPr>
          <p:cNvPr id="13" name="Tytuł 9"/>
          <p:cNvSpPr txBox="1">
            <a:spLocks/>
          </p:cNvSpPr>
          <p:nvPr/>
        </p:nvSpPr>
        <p:spPr>
          <a:xfrm>
            <a:off x="587297" y="3962401"/>
            <a:ext cx="7994726" cy="974830"/>
          </a:xfrm>
          <a:prstGeom prst="rect">
            <a:avLst/>
          </a:prstGeom>
          <a:noFill/>
          <a:ln w="9525" cap="flat" cmpd="sng" algn="ctr">
            <a:noFill/>
            <a:prstDash val="solid"/>
          </a:ln>
          <a:effectLst/>
        </p:spPr>
        <p:style>
          <a:lnRef idx="1">
            <a:schemeClr val="accent2"/>
          </a:lnRef>
          <a:fillRef idx="1002">
            <a:schemeClr val="dk1"/>
          </a:fillRef>
          <a:effectRef idx="2">
            <a:schemeClr val="accent2"/>
          </a:effectRef>
          <a:fontRef idx="minor">
            <a:schemeClr val="lt1"/>
          </a:fontRef>
        </p:style>
        <p:txBody>
          <a:bodyPr vert="horz" lIns="54000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smtClean="0">
                <a:ln>
                  <a:noFill/>
                </a:ln>
                <a:solidFill>
                  <a:schemeClr val="bg1"/>
                </a:solidFill>
                <a:effectLst/>
                <a:uLnTx/>
                <a:uFillTx/>
                <a:latin typeface="Comic Sans MS" pitchFamily="66" charset="0"/>
                <a:ea typeface="+mn-ea"/>
                <a:cs typeface="Arial" pitchFamily="34" charset="0"/>
              </a:rPr>
              <a:t>dd</a:t>
            </a:r>
            <a:endParaRPr kumimoji="0" lang="pl-PL" sz="3600" b="1" i="0" u="none" strike="noStrike" kern="1200" cap="none" spc="0" normalizeH="0" baseline="0" noProof="0" dirty="0" smtClean="0">
              <a:ln>
                <a:noFill/>
              </a:ln>
              <a:solidFill>
                <a:schemeClr val="bg1"/>
              </a:solidFill>
              <a:effectLst/>
              <a:uLnTx/>
              <a:uFillTx/>
              <a:latin typeface="Comic Sans MS" pitchFamily="66" charset="0"/>
              <a:ea typeface="+mn-ea"/>
              <a:cs typeface="Arial" pitchFamily="34" charset="0"/>
            </a:endParaRPr>
          </a:p>
        </p:txBody>
      </p:sp>
      <p:sp>
        <p:nvSpPr>
          <p:cNvPr id="15" name="Symbol zastępczy zawartości 10"/>
          <p:cNvSpPr txBox="1">
            <a:spLocks/>
          </p:cNvSpPr>
          <p:nvPr/>
        </p:nvSpPr>
        <p:spPr>
          <a:xfrm>
            <a:off x="2505498" y="1454606"/>
            <a:ext cx="6181301" cy="2793544"/>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6" name="Symbol zastępczy zawartości 10"/>
          <p:cNvSpPr txBox="1">
            <a:spLocks/>
          </p:cNvSpPr>
          <p:nvPr/>
        </p:nvSpPr>
        <p:spPr>
          <a:xfrm>
            <a:off x="413938" y="3962400"/>
            <a:ext cx="7596587" cy="2385853"/>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22" name="Symbol zastępczy zawartości 10"/>
          <p:cNvSpPr>
            <a:spLocks noGrp="1"/>
          </p:cNvSpPr>
          <p:nvPr>
            <p:ph idx="1"/>
          </p:nvPr>
        </p:nvSpPr>
        <p:spPr>
          <a:xfrm>
            <a:off x="236038" y="1333500"/>
            <a:ext cx="8272862" cy="4893648"/>
          </a:xfrm>
        </p:spPr>
        <p:txBody>
          <a:bodyPr>
            <a:noAutofit/>
          </a:bodyPr>
          <a:lstStyle/>
          <a:p>
            <a:pPr lvl="0"/>
            <a:r>
              <a:rPr lang="en-US" sz="1600" dirty="0" smtClean="0">
                <a:latin typeface="Comic Sans MS" pitchFamily="66" charset="0"/>
              </a:rPr>
              <a:t>Remaining lack </a:t>
            </a:r>
            <a:r>
              <a:rPr lang="en-US" sz="1600" dirty="0" smtClean="0">
                <a:latin typeface="Comic Sans MS" pitchFamily="66" charset="0"/>
              </a:rPr>
              <a:t>of market based financing</a:t>
            </a:r>
            <a:endParaRPr lang="sk-SK" sz="1600" dirty="0" smtClean="0">
              <a:latin typeface="Comic Sans MS" pitchFamily="66" charset="0"/>
            </a:endParaRPr>
          </a:p>
          <a:p>
            <a:pPr lvl="0"/>
            <a:endParaRPr lang="en-US" sz="1600" dirty="0" smtClean="0">
              <a:latin typeface="Comic Sans MS" pitchFamily="66" charset="0"/>
            </a:endParaRPr>
          </a:p>
          <a:p>
            <a:pPr lvl="0"/>
            <a:r>
              <a:rPr lang="en-US" sz="1600" dirty="0" smtClean="0">
                <a:latin typeface="Comic Sans MS" pitchFamily="66" charset="0"/>
              </a:rPr>
              <a:t>Subsidies from public resources</a:t>
            </a:r>
          </a:p>
          <a:p>
            <a:pPr lvl="1"/>
            <a:r>
              <a:rPr lang="en-US" sz="1600" dirty="0" smtClean="0">
                <a:latin typeface="Comic Sans MS" pitchFamily="66" charset="0"/>
              </a:rPr>
              <a:t>State housing development fund</a:t>
            </a:r>
          </a:p>
          <a:p>
            <a:pPr lvl="1"/>
            <a:r>
              <a:rPr lang="en-US" sz="1600" dirty="0" smtClean="0">
                <a:latin typeface="Comic Sans MS" pitchFamily="66" charset="0"/>
              </a:rPr>
              <a:t>Operation funds (regional, Bratislava country, Competitiveness and economic growth)</a:t>
            </a:r>
            <a:endParaRPr lang="sk-SK" sz="1600" dirty="0" smtClean="0">
              <a:latin typeface="Comic Sans MS" pitchFamily="66" charset="0"/>
            </a:endParaRPr>
          </a:p>
          <a:p>
            <a:pPr lvl="1"/>
            <a:endParaRPr lang="en-US" sz="1600" dirty="0" smtClean="0">
              <a:latin typeface="Comic Sans MS" pitchFamily="66" charset="0"/>
            </a:endParaRPr>
          </a:p>
          <a:p>
            <a:r>
              <a:rPr lang="en-US" sz="1600" dirty="0" smtClean="0">
                <a:latin typeface="Comic Sans MS" pitchFamily="66" charset="0"/>
              </a:rPr>
              <a:t>EU funds</a:t>
            </a:r>
          </a:p>
          <a:p>
            <a:pPr lvl="1"/>
            <a:r>
              <a:rPr lang="sk-SK" sz="1600" dirty="0" smtClean="0">
                <a:latin typeface="Comic Sans MS" pitchFamily="66" charset="0"/>
              </a:rPr>
              <a:t>prostredníctvom </a:t>
            </a:r>
            <a:r>
              <a:rPr lang="sk-SK" sz="1600" dirty="0" smtClean="0">
                <a:latin typeface="Comic Sans MS" pitchFamily="66" charset="0"/>
              </a:rPr>
              <a:t>finančného mechanizmu JESSICA </a:t>
            </a:r>
            <a:r>
              <a:rPr lang="sk-SK" sz="1600" dirty="0" smtClean="0">
                <a:latin typeface="Comic Sans MS" pitchFamily="66" charset="0"/>
              </a:rPr>
              <a:t>(</a:t>
            </a:r>
            <a:r>
              <a:rPr lang="en-US" sz="1600" dirty="0" smtClean="0">
                <a:latin typeface="Comic Sans MS" pitchFamily="66" charset="0"/>
              </a:rPr>
              <a:t>Joint European Support for Sustainable Investments in Urban Areas) co-operation initiative between EIB and </a:t>
            </a:r>
            <a:r>
              <a:rPr lang="sk-SK" sz="1600" dirty="0" smtClean="0">
                <a:latin typeface="Comic Sans MS" pitchFamily="66" charset="0"/>
              </a:rPr>
              <a:t>Rozvojovou </a:t>
            </a:r>
            <a:r>
              <a:rPr lang="sk-SK" sz="1600" dirty="0" smtClean="0">
                <a:latin typeface="Comic Sans MS" pitchFamily="66" charset="0"/>
              </a:rPr>
              <a:t>bankou Rady </a:t>
            </a:r>
            <a:r>
              <a:rPr lang="sk-SK" sz="1600" dirty="0" smtClean="0">
                <a:latin typeface="Comic Sans MS" pitchFamily="66" charset="0"/>
              </a:rPr>
              <a:t>Európy. </a:t>
            </a:r>
            <a:endParaRPr lang="en-US" sz="1600" dirty="0" smtClean="0">
              <a:latin typeface="Comic Sans MS" pitchFamily="66" charset="0"/>
            </a:endParaRPr>
          </a:p>
          <a:p>
            <a:pPr lvl="1"/>
            <a:r>
              <a:rPr lang="en-US" sz="1600" dirty="0" smtClean="0">
                <a:latin typeface="Comic Sans MS" pitchFamily="66" charset="0"/>
              </a:rPr>
              <a:t>“Green initiative” – </a:t>
            </a:r>
            <a:r>
              <a:rPr lang="sk-SK" sz="1600" dirty="0" smtClean="0"/>
              <a:t>EIB</a:t>
            </a:r>
            <a:r>
              <a:rPr lang="en-US" sz="1600" dirty="0" smtClean="0"/>
              <a:t> offers</a:t>
            </a:r>
            <a:r>
              <a:rPr lang="sk-SK" sz="1600" dirty="0" smtClean="0"/>
              <a:t> partner</a:t>
            </a:r>
            <a:r>
              <a:rPr lang="en-US" sz="1600" dirty="0" smtClean="0"/>
              <a:t> Bank institutes resources to develop credit products for small and middle enterprises, including housing enterprises, house owners associations or energy service companies for projects with focus on reduction of energy consumption and GHG emissions</a:t>
            </a:r>
          </a:p>
          <a:p>
            <a:pPr lvl="1"/>
            <a:endParaRPr lang="sk-SK" sz="1600" dirty="0" smtClean="0">
              <a:latin typeface="Comic Sans MS" pitchFamily="66" charset="0"/>
            </a:endParaRPr>
          </a:p>
          <a:p>
            <a:endParaRPr lang="sk-SK" sz="1600" dirty="0">
              <a:latin typeface="Comic Sans MS" pitchFamily="66" charset="0"/>
            </a:endParaRPr>
          </a:p>
        </p:txBody>
      </p:sp>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3600" dirty="0" smtClean="0">
                <a:solidFill>
                  <a:schemeClr val="bg1"/>
                </a:solidFill>
                <a:latin typeface="Comic Sans MS" pitchFamily="66" charset="0"/>
                <a:cs typeface="Arial" pitchFamily="34" charset="0"/>
              </a:rPr>
              <a:t>Sources of financing CZ</a:t>
            </a:r>
            <a:endParaRPr lang="pl-PL" sz="3600" dirty="0" smtClean="0">
              <a:solidFill>
                <a:schemeClr val="bg1"/>
              </a:solidFill>
              <a:latin typeface="Comic Sans MS" pitchFamily="66" charset="0"/>
              <a:cs typeface="Arial" pitchFamily="34"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
        <p:nvSpPr>
          <p:cNvPr id="13" name="Tytuł 9"/>
          <p:cNvSpPr txBox="1">
            <a:spLocks/>
          </p:cNvSpPr>
          <p:nvPr/>
        </p:nvSpPr>
        <p:spPr>
          <a:xfrm>
            <a:off x="587297" y="3962401"/>
            <a:ext cx="7994726" cy="974830"/>
          </a:xfrm>
          <a:prstGeom prst="rect">
            <a:avLst/>
          </a:prstGeom>
          <a:noFill/>
          <a:ln w="9525" cap="flat" cmpd="sng" algn="ctr">
            <a:noFill/>
            <a:prstDash val="solid"/>
          </a:ln>
          <a:effectLst/>
        </p:spPr>
        <p:style>
          <a:lnRef idx="1">
            <a:schemeClr val="accent2"/>
          </a:lnRef>
          <a:fillRef idx="1002">
            <a:schemeClr val="dk1"/>
          </a:fillRef>
          <a:effectRef idx="2">
            <a:schemeClr val="accent2"/>
          </a:effectRef>
          <a:fontRef idx="minor">
            <a:schemeClr val="lt1"/>
          </a:fontRef>
        </p:style>
        <p:txBody>
          <a:bodyPr vert="horz" lIns="54000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smtClean="0">
                <a:ln>
                  <a:noFill/>
                </a:ln>
                <a:solidFill>
                  <a:schemeClr val="bg1"/>
                </a:solidFill>
                <a:effectLst/>
                <a:uLnTx/>
                <a:uFillTx/>
                <a:latin typeface="Comic Sans MS" pitchFamily="66" charset="0"/>
                <a:ea typeface="+mn-ea"/>
                <a:cs typeface="Arial" pitchFamily="34" charset="0"/>
              </a:rPr>
              <a:t>dd</a:t>
            </a:r>
            <a:endParaRPr kumimoji="0" lang="pl-PL" sz="3600" b="1" i="0" u="none" strike="noStrike" kern="1200" cap="none" spc="0" normalizeH="0" baseline="0" noProof="0" dirty="0" smtClean="0">
              <a:ln>
                <a:noFill/>
              </a:ln>
              <a:solidFill>
                <a:schemeClr val="bg1"/>
              </a:solidFill>
              <a:effectLst/>
              <a:uLnTx/>
              <a:uFillTx/>
              <a:latin typeface="Comic Sans MS" pitchFamily="66" charset="0"/>
              <a:ea typeface="+mn-ea"/>
              <a:cs typeface="Arial" pitchFamily="34" charset="0"/>
            </a:endParaRPr>
          </a:p>
        </p:txBody>
      </p:sp>
      <p:sp>
        <p:nvSpPr>
          <p:cNvPr id="15" name="Symbol zastępczy zawartości 10"/>
          <p:cNvSpPr txBox="1">
            <a:spLocks/>
          </p:cNvSpPr>
          <p:nvPr/>
        </p:nvSpPr>
        <p:spPr>
          <a:xfrm>
            <a:off x="2505498" y="1454606"/>
            <a:ext cx="6181301" cy="2793544"/>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6" name="Symbol zastępczy zawartości 10"/>
          <p:cNvSpPr txBox="1">
            <a:spLocks/>
          </p:cNvSpPr>
          <p:nvPr/>
        </p:nvSpPr>
        <p:spPr>
          <a:xfrm>
            <a:off x="413938" y="3962400"/>
            <a:ext cx="7596587" cy="2385853"/>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1" name="Symbol zastępczy zawartości 10"/>
          <p:cNvSpPr>
            <a:spLocks noGrp="1"/>
          </p:cNvSpPr>
          <p:nvPr>
            <p:ph idx="1"/>
          </p:nvPr>
        </p:nvSpPr>
        <p:spPr>
          <a:xfrm>
            <a:off x="309160" y="1333500"/>
            <a:ext cx="8606239" cy="5181600"/>
          </a:xfrm>
        </p:spPr>
        <p:txBody>
          <a:bodyPr>
            <a:noAutofit/>
          </a:bodyPr>
          <a:lstStyle/>
          <a:p>
            <a:r>
              <a:rPr lang="en-US" sz="1600" dirty="0" smtClean="0">
                <a:latin typeface="Comic Sans MS" pitchFamily="66" charset="0"/>
              </a:rPr>
              <a:t>Energy performance contracting (15 companies in CZ, direct contribution from public sources available) </a:t>
            </a:r>
            <a:endParaRPr lang="en-US" sz="1600" dirty="0" smtClean="0">
              <a:latin typeface="Comic Sans MS" pitchFamily="66" charset="0"/>
            </a:endParaRPr>
          </a:p>
          <a:p>
            <a:endParaRPr lang="en-US" sz="1600" dirty="0" smtClean="0">
              <a:latin typeface="Comic Sans MS" pitchFamily="66" charset="0"/>
            </a:endParaRPr>
          </a:p>
          <a:p>
            <a:r>
              <a:rPr lang="en-US" sz="1600" dirty="0" smtClean="0">
                <a:latin typeface="Comic Sans MS" pitchFamily="66" charset="0"/>
              </a:rPr>
              <a:t>Subsidies</a:t>
            </a:r>
          </a:p>
          <a:p>
            <a:pPr lvl="1"/>
            <a:r>
              <a:rPr lang="en-US" sz="1600" dirty="0" smtClean="0">
                <a:latin typeface="Comic Sans MS" pitchFamily="66" charset="0"/>
              </a:rPr>
              <a:t>Operational programs with focus on environment, integrated regional operation </a:t>
            </a:r>
            <a:r>
              <a:rPr lang="sk-SK" sz="1600" dirty="0" smtClean="0">
                <a:latin typeface="Comic Sans MS" pitchFamily="66" charset="0"/>
              </a:rPr>
              <a:t>program</a:t>
            </a:r>
            <a:endParaRPr lang="en-US" sz="1600" dirty="0" smtClean="0">
              <a:latin typeface="Comic Sans MS" pitchFamily="66" charset="0"/>
            </a:endParaRPr>
          </a:p>
          <a:p>
            <a:pPr lvl="1"/>
            <a:r>
              <a:rPr lang="sk-SK" sz="1600" dirty="0" smtClean="0">
                <a:latin typeface="Comic Sans MS" pitchFamily="66" charset="0"/>
              </a:rPr>
              <a:t>Program </a:t>
            </a:r>
            <a:r>
              <a:rPr lang="sk-SK" sz="1600" dirty="0" smtClean="0">
                <a:latin typeface="Comic Sans MS" pitchFamily="66" charset="0"/>
              </a:rPr>
              <a:t>Panel</a:t>
            </a:r>
            <a:endParaRPr lang="en-US" sz="1600" dirty="0" smtClean="0">
              <a:latin typeface="Comic Sans MS" pitchFamily="66" charset="0"/>
            </a:endParaRPr>
          </a:p>
          <a:p>
            <a:pPr lvl="1"/>
            <a:r>
              <a:rPr lang="en-US" sz="1600" dirty="0" smtClean="0">
                <a:latin typeface="Comic Sans MS" pitchFamily="66" charset="0"/>
              </a:rPr>
              <a:t>Joint program for boiler exchange – State fund for environment, contribution to exchange boilers </a:t>
            </a:r>
            <a:r>
              <a:rPr lang="en-US" sz="1600" i="1" dirty="0" smtClean="0">
                <a:latin typeface="Comic Sans MS" pitchFamily="66" charset="0"/>
              </a:rPr>
              <a:t>from small combustion sources up to </a:t>
            </a:r>
            <a:r>
              <a:rPr lang="sk-SK" sz="1600" i="1" dirty="0" smtClean="0">
                <a:latin typeface="Comic Sans MS" pitchFamily="66" charset="0"/>
              </a:rPr>
              <a:t>50 </a:t>
            </a:r>
            <a:r>
              <a:rPr lang="sk-SK" sz="1600" i="1" dirty="0" err="1" smtClean="0">
                <a:latin typeface="Comic Sans MS" pitchFamily="66" charset="0"/>
              </a:rPr>
              <a:t>kW</a:t>
            </a:r>
            <a:r>
              <a:rPr lang="en-US" sz="1600" i="1" dirty="0" smtClean="0">
                <a:latin typeface="Comic Sans MS" pitchFamily="66" charset="0"/>
              </a:rPr>
              <a:t> using solid fuels</a:t>
            </a:r>
          </a:p>
          <a:p>
            <a:pPr lvl="1"/>
            <a:endParaRPr lang="sk-SK" sz="1600" dirty="0" smtClean="0">
              <a:latin typeface="Comic Sans MS" pitchFamily="66" charset="0"/>
            </a:endParaRPr>
          </a:p>
          <a:p>
            <a:r>
              <a:rPr lang="en-US" sz="1600" dirty="0" smtClean="0">
                <a:latin typeface="Comic Sans MS" pitchFamily="66" charset="0"/>
              </a:rPr>
              <a:t>EU funds</a:t>
            </a:r>
          </a:p>
          <a:p>
            <a:pPr lvl="1"/>
            <a:r>
              <a:rPr lang="sk-SK" sz="1600" dirty="0" smtClean="0">
                <a:latin typeface="Comic Sans MS" pitchFamily="66" charset="0"/>
              </a:rPr>
              <a:t>Program JESSICA</a:t>
            </a:r>
            <a:endParaRPr lang="en-US" sz="1600" dirty="0" smtClean="0">
              <a:latin typeface="Comic Sans MS" pitchFamily="66" charset="0"/>
            </a:endParaRPr>
          </a:p>
          <a:p>
            <a:pPr lvl="1"/>
            <a:r>
              <a:rPr lang="en-US" sz="1600" dirty="0" smtClean="0">
                <a:latin typeface="Comic Sans MS" pitchFamily="66" charset="0"/>
              </a:rPr>
              <a:t>Operational programs financed from European structural and investment funds</a:t>
            </a:r>
            <a:endParaRPr lang="en-US" sz="1600" dirty="0" smtClean="0">
              <a:latin typeface="Comic Sans MS" pitchFamily="66" charset="0"/>
            </a:endParaRPr>
          </a:p>
          <a:p>
            <a:pPr lvl="1"/>
            <a:endParaRPr lang="sk-SK" sz="1600" dirty="0" smtClean="0">
              <a:latin typeface="Comic Sans MS" pitchFamily="66" charset="0"/>
            </a:endParaRPr>
          </a:p>
          <a:p>
            <a:r>
              <a:rPr lang="en-US" sz="1600" dirty="0" smtClean="0">
                <a:latin typeface="Comic Sans MS" pitchFamily="66" charset="0"/>
              </a:rPr>
              <a:t>Awareness raising programs, seminars and publications</a:t>
            </a:r>
          </a:p>
          <a:p>
            <a:endParaRPr lang="en-US" sz="1600" dirty="0" smtClean="0">
              <a:latin typeface="Comic Sans MS" pitchFamily="66" charset="0"/>
            </a:endParaRPr>
          </a:p>
          <a:p>
            <a:r>
              <a:rPr lang="en-US" sz="1600" dirty="0" smtClean="0">
                <a:latin typeface="Comic Sans MS" pitchFamily="66" charset="0"/>
              </a:rPr>
              <a:t>“</a:t>
            </a:r>
            <a:r>
              <a:rPr lang="en-US" sz="1600" dirty="0" err="1" smtClean="0">
                <a:latin typeface="Comic Sans MS" pitchFamily="66" charset="0"/>
              </a:rPr>
              <a:t>Nová</a:t>
            </a:r>
            <a:r>
              <a:rPr lang="en-US" sz="1600" dirty="0" smtClean="0">
                <a:latin typeface="Comic Sans MS" pitchFamily="66" charset="0"/>
              </a:rPr>
              <a:t> </a:t>
            </a:r>
            <a:r>
              <a:rPr lang="en-US" sz="1600" dirty="0" err="1" smtClean="0">
                <a:latin typeface="Comic Sans MS" pitchFamily="66" charset="0"/>
              </a:rPr>
              <a:t>zelená</a:t>
            </a:r>
            <a:r>
              <a:rPr lang="en-US" sz="1600" dirty="0" smtClean="0">
                <a:latin typeface="Comic Sans MS" pitchFamily="66" charset="0"/>
              </a:rPr>
              <a:t> </a:t>
            </a:r>
            <a:r>
              <a:rPr lang="en-US" sz="1600" dirty="0" err="1" smtClean="0">
                <a:latin typeface="Comic Sans MS" pitchFamily="66" charset="0"/>
              </a:rPr>
              <a:t>úsporám</a:t>
            </a:r>
            <a:r>
              <a:rPr lang="en-US" sz="1600" dirty="0" smtClean="0">
                <a:latin typeface="Comic Sans MS" pitchFamily="66" charset="0"/>
              </a:rPr>
              <a:t>” – direct investments using revenues from sales of CO2 emission permits 2013, 2014-2020</a:t>
            </a:r>
          </a:p>
          <a:p>
            <a:pPr lvl="1"/>
            <a:endParaRPr lang="en-US" sz="1600" dirty="0">
              <a:latin typeface="Comic Sans MS" pitchFamily="66" charset="0"/>
            </a:endParaRPr>
          </a:p>
        </p:txBody>
      </p:sp>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ytuł 9"/>
          <p:cNvSpPr>
            <a:spLocks noGrp="1"/>
          </p:cNvSpPr>
          <p:nvPr>
            <p:ph type="title"/>
          </p:nvPr>
        </p:nvSpPr>
        <p:spPr>
          <a:xfrm>
            <a:off x="1149272" y="161363"/>
            <a:ext cx="7994726" cy="974830"/>
          </a:xfrm>
          <a:solidFill>
            <a:schemeClr val="bg1">
              <a:lumMod val="50000"/>
            </a:schemeClr>
          </a:solidFill>
          <a:ln>
            <a:noFill/>
          </a:ln>
          <a:effectLst/>
        </p:spPr>
        <p:style>
          <a:lnRef idx="1">
            <a:schemeClr val="accent2"/>
          </a:lnRef>
          <a:fillRef idx="1002">
            <a:schemeClr val="dk1"/>
          </a:fillRef>
          <a:effectRef idx="2">
            <a:schemeClr val="accent2"/>
          </a:effectRef>
          <a:fontRef idx="minor">
            <a:schemeClr val="lt1"/>
          </a:fontRef>
        </p:style>
        <p:txBody>
          <a:bodyPr lIns="540000" anchor="ctr">
            <a:normAutofit/>
          </a:bodyPr>
          <a:lstStyle/>
          <a:p>
            <a:r>
              <a:rPr lang="en-US" sz="3600" dirty="0" smtClean="0">
                <a:solidFill>
                  <a:schemeClr val="bg1"/>
                </a:solidFill>
                <a:latin typeface="Comic Sans MS" pitchFamily="66" charset="0"/>
                <a:cs typeface="Arial" pitchFamily="34" charset="0"/>
              </a:rPr>
              <a:t>Financing energy efficiency</a:t>
            </a:r>
            <a:endParaRPr lang="pl-PL" sz="3600" dirty="0" smtClean="0">
              <a:solidFill>
                <a:schemeClr val="bg1"/>
              </a:solidFill>
              <a:latin typeface="Comic Sans MS" pitchFamily="66" charset="0"/>
              <a:cs typeface="Arial" pitchFamily="34" charset="0"/>
            </a:endParaRPr>
          </a:p>
        </p:txBody>
      </p:sp>
      <p:sp>
        <p:nvSpPr>
          <p:cNvPr id="19" name="Prostokąt 18"/>
          <p:cNvSpPr>
            <a:spLocks noChangeAspect="1"/>
          </p:cNvSpPr>
          <p:nvPr/>
        </p:nvSpPr>
        <p:spPr>
          <a:xfrm>
            <a:off x="0" y="161363"/>
            <a:ext cx="1149273" cy="974829"/>
          </a:xfrm>
          <a:prstGeom prst="rect">
            <a:avLst/>
          </a:prstGeom>
          <a:solidFill>
            <a:srgbClr val="7A1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pic>
        <p:nvPicPr>
          <p:cNvPr id="20" name="Picture 11" descr="D:\AD Graphic\Projekty\REALIZACJE\CORTON\CASE\NOWE\Prezentacja\logo.png"/>
          <p:cNvPicPr>
            <a:picLocks noChangeAspect="1" noChangeArrowheads="1"/>
          </p:cNvPicPr>
          <p:nvPr/>
        </p:nvPicPr>
        <p:blipFill>
          <a:blip r:embed="rId3" cstate="print">
            <a:lum bright="100000"/>
          </a:blip>
          <a:srcRect/>
          <a:stretch>
            <a:fillRect/>
          </a:stretch>
        </p:blipFill>
        <p:spPr bwMode="auto">
          <a:xfrm>
            <a:off x="236038" y="423785"/>
            <a:ext cx="677197" cy="449987"/>
          </a:xfrm>
          <a:prstGeom prst="rect">
            <a:avLst/>
          </a:prstGeom>
          <a:noFill/>
        </p:spPr>
      </p:pic>
      <p:sp>
        <p:nvSpPr>
          <p:cNvPr id="14" name="Prostokąt 13"/>
          <p:cNvSpPr>
            <a:spLocks noChangeAspect="1"/>
          </p:cNvSpPr>
          <p:nvPr/>
        </p:nvSpPr>
        <p:spPr>
          <a:xfrm>
            <a:off x="4114798" y="6715125"/>
            <a:ext cx="5029201" cy="14287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7A1012"/>
              </a:solidFill>
            </a:endParaRPr>
          </a:p>
        </p:txBody>
      </p:sp>
      <p:sp>
        <p:nvSpPr>
          <p:cNvPr id="13" name="Tytuł 9"/>
          <p:cNvSpPr txBox="1">
            <a:spLocks/>
          </p:cNvSpPr>
          <p:nvPr/>
        </p:nvSpPr>
        <p:spPr>
          <a:xfrm>
            <a:off x="587297" y="3962401"/>
            <a:ext cx="7994726" cy="974830"/>
          </a:xfrm>
          <a:prstGeom prst="rect">
            <a:avLst/>
          </a:prstGeom>
          <a:noFill/>
          <a:ln w="9525" cap="flat" cmpd="sng" algn="ctr">
            <a:noFill/>
            <a:prstDash val="solid"/>
          </a:ln>
          <a:effectLst/>
        </p:spPr>
        <p:style>
          <a:lnRef idx="1">
            <a:schemeClr val="accent2"/>
          </a:lnRef>
          <a:fillRef idx="1002">
            <a:schemeClr val="dk1"/>
          </a:fillRef>
          <a:effectRef idx="2">
            <a:schemeClr val="accent2"/>
          </a:effectRef>
          <a:fontRef idx="minor">
            <a:schemeClr val="lt1"/>
          </a:fontRef>
        </p:style>
        <p:txBody>
          <a:bodyPr vert="horz" lIns="54000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smtClean="0">
                <a:ln>
                  <a:noFill/>
                </a:ln>
                <a:solidFill>
                  <a:schemeClr val="bg1"/>
                </a:solidFill>
                <a:effectLst/>
                <a:uLnTx/>
                <a:uFillTx/>
                <a:latin typeface="Comic Sans MS" pitchFamily="66" charset="0"/>
                <a:ea typeface="+mn-ea"/>
                <a:cs typeface="Arial" pitchFamily="34" charset="0"/>
              </a:rPr>
              <a:t>dd</a:t>
            </a:r>
            <a:endParaRPr kumimoji="0" lang="pl-PL" sz="3600" b="1" i="0" u="none" strike="noStrike" kern="1200" cap="none" spc="0" normalizeH="0" baseline="0" noProof="0" dirty="0" smtClean="0">
              <a:ln>
                <a:noFill/>
              </a:ln>
              <a:solidFill>
                <a:schemeClr val="bg1"/>
              </a:solidFill>
              <a:effectLst/>
              <a:uLnTx/>
              <a:uFillTx/>
              <a:latin typeface="Comic Sans MS" pitchFamily="66" charset="0"/>
              <a:ea typeface="+mn-ea"/>
              <a:cs typeface="Arial" pitchFamily="34" charset="0"/>
            </a:endParaRPr>
          </a:p>
        </p:txBody>
      </p:sp>
      <p:sp>
        <p:nvSpPr>
          <p:cNvPr id="15" name="Symbol zastępczy zawartości 10"/>
          <p:cNvSpPr txBox="1">
            <a:spLocks/>
          </p:cNvSpPr>
          <p:nvPr/>
        </p:nvSpPr>
        <p:spPr>
          <a:xfrm>
            <a:off x="2505498" y="1454606"/>
            <a:ext cx="6181301" cy="2793544"/>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6" name="Symbol zastępczy zawartości 10"/>
          <p:cNvSpPr txBox="1">
            <a:spLocks/>
          </p:cNvSpPr>
          <p:nvPr/>
        </p:nvSpPr>
        <p:spPr>
          <a:xfrm>
            <a:off x="413938" y="3962400"/>
            <a:ext cx="7596587" cy="2385853"/>
          </a:xfrm>
          <a:prstGeom prst="rect">
            <a:avLst/>
          </a:prstGeom>
        </p:spPr>
        <p:txBody>
          <a:bodyPr vert="horz" lIns="91440" tIns="45720" rIns="91440" bIns="45720" rtlCol="0">
            <a:normAutofit/>
          </a:bodyPr>
          <a:lstStyle/>
          <a:p>
            <a:pPr marL="0" marR="0" lvl="2"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chemeClr val="tx1"/>
              </a:solidFill>
              <a:effectLst/>
              <a:uLnTx/>
              <a:uFillTx/>
              <a:latin typeface="Comic Sans MS" pitchFamily="66" charset="0"/>
              <a:ea typeface="+mn-ea"/>
              <a:cs typeface="+mn-cs"/>
            </a:endParaRPr>
          </a:p>
        </p:txBody>
      </p:sp>
      <p:sp>
        <p:nvSpPr>
          <p:cNvPr id="12" name="Symbol zastępczy zawartości 10"/>
          <p:cNvSpPr>
            <a:spLocks noGrp="1"/>
          </p:cNvSpPr>
          <p:nvPr>
            <p:ph idx="1"/>
          </p:nvPr>
        </p:nvSpPr>
        <p:spPr>
          <a:xfrm>
            <a:off x="236038" y="1333500"/>
            <a:ext cx="8272862" cy="4893648"/>
          </a:xfrm>
        </p:spPr>
        <p:txBody>
          <a:bodyPr>
            <a:normAutofit/>
          </a:bodyPr>
          <a:lstStyle/>
          <a:p>
            <a:pPr algn="just"/>
            <a:endParaRPr lang="en-US" sz="2400" dirty="0" smtClean="0">
              <a:latin typeface="Comic Sans MS" pitchFamily="66" charset="0"/>
            </a:endParaRPr>
          </a:p>
          <a:p>
            <a:pPr algn="just"/>
            <a:r>
              <a:rPr lang="en-US" sz="2400" dirty="0" err="1" smtClean="0">
                <a:latin typeface="Comic Sans MS" pitchFamily="66" charset="0"/>
              </a:rPr>
              <a:t>EuroPACE</a:t>
            </a:r>
            <a:r>
              <a:rPr lang="en-US" sz="2400" dirty="0" smtClean="0">
                <a:latin typeface="Comic Sans MS" pitchFamily="66" charset="0"/>
              </a:rPr>
              <a:t>: Unlocking investment opportunities for home retrofits </a:t>
            </a:r>
            <a:endParaRPr lang="en-US" sz="2400" dirty="0" smtClean="0">
              <a:latin typeface="Comic Sans MS" pitchFamily="66" charset="0"/>
            </a:endParaRPr>
          </a:p>
          <a:p>
            <a:pPr algn="just"/>
            <a:endParaRPr lang="en-US" sz="2400" dirty="0" smtClean="0">
              <a:latin typeface="Comic Sans MS" pitchFamily="66" charset="0"/>
            </a:endParaRPr>
          </a:p>
          <a:p>
            <a:pPr algn="just"/>
            <a:r>
              <a:rPr lang="en-US" sz="2400" dirty="0" smtClean="0">
                <a:latin typeface="Comic Sans MS" pitchFamily="66" charset="0"/>
              </a:rPr>
              <a:t>EU </a:t>
            </a:r>
            <a:r>
              <a:rPr lang="en-US" sz="2400" dirty="0" smtClean="0">
                <a:latin typeface="Comic Sans MS" pitchFamily="66" charset="0"/>
              </a:rPr>
              <a:t>Emissions Trading System: Using auction revenues and Modernization Fund to support Energy </a:t>
            </a:r>
            <a:r>
              <a:rPr lang="en-US" sz="2400" dirty="0" smtClean="0">
                <a:latin typeface="Comic Sans MS" pitchFamily="66" charset="0"/>
              </a:rPr>
              <a:t>Efficiency</a:t>
            </a:r>
          </a:p>
          <a:p>
            <a:pPr algn="just"/>
            <a:endParaRPr lang="en-US" sz="2400" dirty="0" smtClean="0">
              <a:latin typeface="Comic Sans MS" pitchFamily="66" charset="0"/>
            </a:endParaRPr>
          </a:p>
          <a:p>
            <a:pPr algn="just"/>
            <a:r>
              <a:rPr lang="en-US" sz="2400" dirty="0" smtClean="0">
                <a:latin typeface="Comic Sans MS" pitchFamily="66" charset="0"/>
              </a:rPr>
              <a:t>Carbon trading in Effort Sharing: How to use it for financing energy efficiency</a:t>
            </a:r>
            <a:endParaRPr lang="pl-PL" sz="2400" dirty="0">
              <a:latin typeface="Comic Sans MS" pitchFamily="66" charset="0"/>
            </a:endParaRPr>
          </a:p>
        </p:txBody>
      </p:sp>
    </p:spTree>
    <p:extLst>
      <p:ext uri="{BB962C8B-B14F-4D97-AF65-F5344CB8AC3E}">
        <p14:creationId xmlns:p14="http://schemas.microsoft.com/office/powerpoint/2010/main" xmlns="" val="2094472341"/>
      </p:ext>
    </p:extLst>
  </p:cSld>
  <p:clrMapOvr>
    <a:masterClrMapping/>
  </p:clrMapOvr>
  <p:transition advTm="1000"/>
  <p:timing>
    <p:tnLst>
      <p:par>
        <p:cTn id="1" dur="indefinite" restart="never" nodeType="tmRoot"/>
      </p:par>
    </p:tnLst>
  </p:timing>
</p:sld>
</file>

<file path=ppt/theme/theme1.xml><?xml version="1.0" encoding="utf-8"?>
<a:theme xmlns:a="http://schemas.openxmlformats.org/drawingml/2006/main" name="cas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iestandardowy 2">
      <a:majorFont>
        <a:latin typeface="Lato Light"/>
        <a:ea typeface=""/>
        <a:cs typeface=""/>
      </a:majorFont>
      <a:minorFont>
        <a:latin typeface="Lato Light"/>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Prezentacja1_rev" id="{C50E5C89-D03E-4CF1-B347-E2C9E17547D1}" vid="{85E304BB-99CC-4C12-BDFD-CA1081C8762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CASE</Template>
  <TotalTime>707</TotalTime>
  <Words>548</Words>
  <Application>Microsoft Office PowerPoint</Application>
  <PresentationFormat>Prezentácia na obrazovke (4:3)</PresentationFormat>
  <Paragraphs>95</Paragraphs>
  <Slides>10</Slides>
  <Notes>8</Notes>
  <HiddenSlides>0</HiddenSlides>
  <MMClips>0</MMClips>
  <ScaleCrop>false</ScaleCrop>
  <HeadingPairs>
    <vt:vector size="4" baseType="variant">
      <vt:variant>
        <vt:lpstr>Motív</vt:lpstr>
      </vt:variant>
      <vt:variant>
        <vt:i4>1</vt:i4>
      </vt:variant>
      <vt:variant>
        <vt:lpstr>Nadpisy snímok</vt:lpstr>
      </vt:variant>
      <vt:variant>
        <vt:i4>10</vt:i4>
      </vt:variant>
    </vt:vector>
  </HeadingPairs>
  <TitlesOfParts>
    <vt:vector size="11" baseType="lpstr">
      <vt:lpstr>case</vt:lpstr>
      <vt:lpstr>Snímka 1</vt:lpstr>
      <vt:lpstr>Snímka 2</vt:lpstr>
      <vt:lpstr>Why energy efficiency</vt:lpstr>
      <vt:lpstr>Market failures</vt:lpstr>
      <vt:lpstr>Designing energy efficiency policies</vt:lpstr>
      <vt:lpstr>Where to reduce energy consumption </vt:lpstr>
      <vt:lpstr>Sources of financing SK</vt:lpstr>
      <vt:lpstr>Sources of financing CZ</vt:lpstr>
      <vt:lpstr>Financing energy efficiency</vt:lpstr>
      <vt:lpstr>Thank you</vt:lpstr>
    </vt:vector>
  </TitlesOfParts>
  <Company>CASE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 Mraz</dc:creator>
  <cp:lastModifiedBy>Marian Mraz</cp:lastModifiedBy>
  <cp:revision>44</cp:revision>
  <dcterms:created xsi:type="dcterms:W3CDTF">2017-11-02T09:48:05Z</dcterms:created>
  <dcterms:modified xsi:type="dcterms:W3CDTF">2017-11-21T02:11:28Z</dcterms:modified>
</cp:coreProperties>
</file>